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handoutMasterIdLst>
    <p:handoutMasterId r:id="rId22"/>
  </p:handoutMasterIdLst>
  <p:sldIdLst>
    <p:sldId id="322" r:id="rId5"/>
    <p:sldId id="329" r:id="rId6"/>
    <p:sldId id="328" r:id="rId7"/>
    <p:sldId id="330" r:id="rId8"/>
    <p:sldId id="331" r:id="rId9"/>
    <p:sldId id="327" r:id="rId10"/>
    <p:sldId id="324" r:id="rId11"/>
    <p:sldId id="326" r:id="rId12"/>
    <p:sldId id="325" r:id="rId13"/>
    <p:sldId id="312" r:id="rId14"/>
    <p:sldId id="333" r:id="rId15"/>
    <p:sldId id="334" r:id="rId16"/>
    <p:sldId id="335" r:id="rId17"/>
    <p:sldId id="336" r:id="rId18"/>
    <p:sldId id="337" r:id="rId19"/>
    <p:sldId id="332"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942" autoAdjust="0"/>
  </p:normalViewPr>
  <p:slideViewPr>
    <p:cSldViewPr showGuides="1">
      <p:cViewPr varScale="1">
        <p:scale>
          <a:sx n="79" d="100"/>
          <a:sy n="79" d="100"/>
        </p:scale>
        <p:origin x="1776" y="9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1" csCatId="accent1" phldr="1"/>
      <dgm:spPr/>
      <dgm:t>
        <a:bodyPr/>
        <a:lstStyle/>
        <a:p>
          <a:endParaRPr lang="en-US"/>
        </a:p>
      </dgm:t>
    </dgm:pt>
    <dgm:pt modelId="{FB986F71-3126-4196-BD30-74AEDC39A1CA}">
      <dgm:prSet phldrT="[Text]"/>
      <dgm:spPr/>
      <dgm:t>
        <a:bodyPr/>
        <a:lstStyle/>
        <a:p>
          <a:r>
            <a:rPr lang="en-US" dirty="0"/>
            <a:t>Poor attitude toward reactor safety during design</a:t>
          </a:r>
        </a:p>
      </dgm:t>
      <dgm:extLst>
        <a:ext uri="{E40237B7-FDA0-4F09-8148-C483321AD2D9}">
          <dgm14:cNvPr xmlns:dgm14="http://schemas.microsoft.com/office/drawing/2010/diagram" id="0" name="" title="Step 1 title"/>
        </a:ext>
      </dgm:extLs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extLst>
        <a:ext uri="{E40237B7-FDA0-4F09-8148-C483321AD2D9}">
          <dgm14:cNvPr xmlns:dgm14="http://schemas.microsoft.com/office/drawing/2010/diagram" id="0" name="" title="Arrow pointing from Step 1 to Step 2"/>
        </a:ext>
      </dgm:extLst>
    </dgm:pt>
    <dgm:pt modelId="{AB2E8498-CC81-452F-A895-08F3845AA347}">
      <dgm:prSet phldrT="[Text]"/>
      <dgm:spPr/>
      <dgm:t>
        <a:bodyPr/>
        <a:lstStyle/>
        <a:p>
          <a:r>
            <a:rPr lang="en-US" dirty="0"/>
            <a:t>Positive Void Coefficient</a:t>
          </a:r>
        </a:p>
      </dgm:t>
      <dgm:extLst>
        <a:ext uri="{E40237B7-FDA0-4F09-8148-C483321AD2D9}">
          <dgm14:cNvPr xmlns:dgm14="http://schemas.microsoft.com/office/drawing/2010/diagram" id="0" name="" title="Step 1 task description"/>
        </a:ext>
      </dgm:extLs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dgm:spPr/>
      <dgm:t>
        <a:bodyPr/>
        <a:lstStyle/>
        <a:p>
          <a:r>
            <a:rPr lang="en-US" dirty="0"/>
            <a:t>Positive SCRAM</a:t>
          </a:r>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dirty="0"/>
            <a:t>Poor attitude toward reactor safety during normal operation</a:t>
          </a:r>
        </a:p>
      </dgm:t>
      <dgm:extLst>
        <a:ext uri="{E40237B7-FDA0-4F09-8148-C483321AD2D9}">
          <dgm14:cNvPr xmlns:dgm14="http://schemas.microsoft.com/office/drawing/2010/diagram" id="0" name="" title="Step 2 title"/>
        </a:ext>
      </dgm:extLs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extLst>
        <a:ext uri="{E40237B7-FDA0-4F09-8148-C483321AD2D9}">
          <dgm14:cNvPr xmlns:dgm14="http://schemas.microsoft.com/office/drawing/2010/diagram" id="0" name="" title="Arrow pointing from Step 2 to Step 3"/>
        </a:ext>
      </dgm:extLst>
    </dgm:pt>
    <dgm:pt modelId="{0B00F5A8-A0EF-4111-9D86-004317B4F49E}">
      <dgm:prSet phldrT="[Text]"/>
      <dgm:spPr/>
      <dgm:t>
        <a:bodyPr/>
        <a:lstStyle/>
        <a:p>
          <a:r>
            <a:rPr lang="en-US" dirty="0"/>
            <a:t>Not following procedures (numerous examples)</a:t>
          </a:r>
        </a:p>
      </dgm:t>
      <dgm:extLst>
        <a:ext uri="{E40237B7-FDA0-4F09-8148-C483321AD2D9}">
          <dgm14:cNvPr xmlns:dgm14="http://schemas.microsoft.com/office/drawing/2010/diagram" id="0" name="" title="Step 2 task description"/>
        </a:ext>
      </dgm:extLs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68838C34-4D02-49F8-ADD7-BFA90D87B7EA}">
      <dgm:prSet phldrT="[Text]"/>
      <dgm:spPr/>
      <dgm:t>
        <a:bodyPr/>
        <a:lstStyle/>
        <a:p>
          <a:r>
            <a:rPr lang="en-US" dirty="0"/>
            <a:t>Steam Explosion</a:t>
          </a:r>
        </a:p>
      </dgm:t>
      <dgm:extLst>
        <a:ext uri="{E40237B7-FDA0-4F09-8148-C483321AD2D9}">
          <dgm14:cNvPr xmlns:dgm14="http://schemas.microsoft.com/office/drawing/2010/diagram" id="0" name="" title="Step 3 task description"/>
        </a:ext>
      </dgm:extLs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5B6D8B9-E558-4264-B37F-7B4B2A8896DF}">
      <dgm:prSet phldrT="[Text]"/>
      <dgm:spPr/>
      <dgm:t>
        <a:bodyPr/>
        <a:lstStyle/>
        <a:p>
          <a:r>
            <a:rPr lang="en-US" dirty="0"/>
            <a:t>Test ran by non-nuclear expert</a:t>
          </a:r>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C5E15407-5E64-4B1A-B2C0-44D6549C9C1D}">
      <dgm:prSet phldrT="[Text]"/>
      <dgm:spPr/>
      <dgm:t>
        <a:bodyPr/>
        <a:lstStyle/>
        <a:p>
          <a:r>
            <a:rPr lang="en-US" dirty="0"/>
            <a:t>NO ECCS available</a:t>
          </a:r>
        </a:p>
      </dgm:t>
    </dgm:pt>
    <dgm:pt modelId="{DB15D683-B77E-4DAB-91BC-AE5F37D56F92}" type="parTrans" cxnId="{84EAB854-1137-41E2-AC79-CCF481AB61B8}">
      <dgm:prSet/>
      <dgm:spPr/>
      <dgm:t>
        <a:bodyPr/>
        <a:lstStyle/>
        <a:p>
          <a:endParaRPr lang="en-US"/>
        </a:p>
      </dgm:t>
    </dgm:pt>
    <dgm:pt modelId="{43770331-AB41-46AB-8D16-7ABCADAA583E}" type="sibTrans" cxnId="{84EAB854-1137-41E2-AC79-CCF481AB61B8}">
      <dgm:prSet/>
      <dgm:spPr/>
      <dgm:t>
        <a:bodyPr/>
        <a:lstStyle/>
        <a:p>
          <a:endParaRPr lang="en-US"/>
        </a:p>
      </dgm:t>
    </dgm:pt>
    <dgm:pt modelId="{0E851DEC-3EB7-46F1-9475-46F611F74861}">
      <dgm:prSet phldrT="[Text]"/>
      <dgm:spPr/>
      <dgm:t>
        <a:bodyPr/>
        <a:lstStyle/>
        <a:p>
          <a:r>
            <a:rPr lang="en-US" dirty="0"/>
            <a:t>Containment Design</a:t>
          </a:r>
        </a:p>
      </dgm:t>
    </dgm:pt>
    <dgm:pt modelId="{8C6C74C7-25F8-44FA-806F-CFACEAB5987D}" type="parTrans" cxnId="{C7594960-8CA3-42D2-BB02-21654BE62CD9}">
      <dgm:prSet/>
      <dgm:spPr/>
      <dgm:t>
        <a:bodyPr/>
        <a:lstStyle/>
        <a:p>
          <a:endParaRPr lang="en-US"/>
        </a:p>
      </dgm:t>
    </dgm:pt>
    <dgm:pt modelId="{6799D400-EDE2-46B5-BFF9-98810D2A857A}" type="sibTrans" cxnId="{C7594960-8CA3-42D2-BB02-21654BE62CD9}">
      <dgm:prSet/>
      <dgm:spPr/>
      <dgm:t>
        <a:bodyPr/>
        <a:lstStyle/>
        <a:p>
          <a:endParaRPr lang="en-US"/>
        </a:p>
      </dgm:t>
    </dgm:pt>
    <dgm:pt modelId="{0F7EFED1-9306-4C37-967B-B48B971464EF}">
      <dgm:prSet phldrT="[Text]"/>
      <dgm:spPr/>
      <dgm:t>
        <a:bodyPr/>
        <a:lstStyle/>
        <a:p>
          <a:r>
            <a:rPr lang="en-US" dirty="0"/>
            <a:t>Prompt criticality</a:t>
          </a:r>
        </a:p>
      </dgm:t>
    </dgm:pt>
    <dgm:pt modelId="{A78F3BA8-BB57-4657-92FE-D358CFCE5A5C}" type="parTrans" cxnId="{37D806C7-CFDE-470D-85E5-E138D0A7D1C9}">
      <dgm:prSet/>
      <dgm:spPr/>
      <dgm:t>
        <a:bodyPr/>
        <a:lstStyle/>
        <a:p>
          <a:endParaRPr lang="en-US"/>
        </a:p>
      </dgm:t>
    </dgm:pt>
    <dgm:pt modelId="{61260055-7E35-4774-A545-C517E4E35AA2}" type="sibTrans" cxnId="{37D806C7-CFDE-470D-85E5-E138D0A7D1C9}">
      <dgm:prSet/>
      <dgm:spPr/>
      <dgm:t>
        <a:bodyPr/>
        <a:lstStyle/>
        <a:p>
          <a:endParaRPr lang="en-US"/>
        </a:p>
      </dgm:t>
    </dgm:pt>
    <dgm:pt modelId="{A3818620-129A-4176-B462-9EB2EAF6218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Reactor Accident</a:t>
          </a:r>
        </a:p>
      </dgm:t>
      <dgm:extLst>
        <a:ext uri="{E40237B7-FDA0-4F09-8148-C483321AD2D9}">
          <dgm14:cNvPr xmlns:dgm14="http://schemas.microsoft.com/office/drawing/2010/diagram" id="0" name="" title="Step 3 title"/>
        </a:ext>
      </dgm:extLst>
    </dgm:pt>
    <dgm:pt modelId="{78635B2E-DB4F-475B-8FFE-330060850DEE}" type="parTrans" cxnId="{E442BDBD-0140-4223-9A31-71536A645645}">
      <dgm:prSet/>
      <dgm:spPr/>
      <dgm:t>
        <a:bodyPr/>
        <a:lstStyle/>
        <a:p>
          <a:endParaRPr lang="en-US"/>
        </a:p>
      </dgm:t>
    </dgm:pt>
    <dgm:pt modelId="{8F6535BE-7550-4C23-B4D1-C19B63F88404}" type="sibTrans" cxnId="{E442BDBD-0140-4223-9A31-71536A645645}">
      <dgm:prSet/>
      <dgm:spPr/>
      <dgm:t>
        <a:bodyPr/>
        <a:lstStyle/>
        <a:p>
          <a:endParaRPr lang="en-US"/>
        </a:p>
      </dgm:t>
    </dgm:pt>
    <dgm:pt modelId="{950E912C-52E9-4436-9F77-E1CC96027206}">
      <dgm:prSet phldrT="[Text]"/>
      <dgm:spPr/>
      <dgm:t>
        <a:bodyPr/>
        <a:lstStyle/>
        <a:p>
          <a:r>
            <a:rPr lang="en-US" dirty="0"/>
            <a:t>Social Dynamics</a:t>
          </a:r>
        </a:p>
      </dgm:t>
      <dgm:extLst>
        <a:ext uri="{E40237B7-FDA0-4F09-8148-C483321AD2D9}">
          <dgm14:cNvPr xmlns:dgm14="http://schemas.microsoft.com/office/drawing/2010/diagram" id="0" name="" title="Step 1 title"/>
        </a:ext>
      </dgm:extLst>
    </dgm:pt>
    <dgm:pt modelId="{0C5B0BF1-F227-4606-A741-ADF652544FD8}" type="parTrans" cxnId="{2787557E-EA5A-4804-BC8B-ADA5151A9A89}">
      <dgm:prSet/>
      <dgm:spPr/>
      <dgm:t>
        <a:bodyPr/>
        <a:lstStyle/>
        <a:p>
          <a:endParaRPr lang="en-US"/>
        </a:p>
      </dgm:t>
    </dgm:pt>
    <dgm:pt modelId="{353392D2-BB99-4773-AAE5-F9EB915C4E6E}" type="sibTrans" cxnId="{2787557E-EA5A-4804-BC8B-ADA5151A9A89}">
      <dgm:prSet/>
      <dgm:spPr/>
      <dgm:t>
        <a:bodyPr/>
        <a:lstStyle/>
        <a:p>
          <a:endParaRPr lang="en-US"/>
        </a:p>
      </dgm:t>
    </dgm:pt>
    <dgm:pt modelId="{9FD0F514-D8CD-4D78-8F8C-7C25796E059C}">
      <dgm:prSet phldrT="[Text]"/>
      <dgm:spPr/>
      <dgm:t>
        <a:bodyPr/>
        <a:lstStyle/>
        <a:p>
          <a:r>
            <a:rPr lang="en-US" dirty="0"/>
            <a:t>Get it done</a:t>
          </a:r>
        </a:p>
      </dgm:t>
      <dgm:extLst>
        <a:ext uri="{E40237B7-FDA0-4F09-8148-C483321AD2D9}">
          <dgm14:cNvPr xmlns:dgm14="http://schemas.microsoft.com/office/drawing/2010/diagram" id="0" name="" title="Step 1 title"/>
        </a:ext>
      </dgm:extLst>
    </dgm:pt>
    <dgm:pt modelId="{5DE377EF-ED56-4326-BDE2-85261B12C545}" type="parTrans" cxnId="{8858A20F-6EE9-40DD-AA98-A764D913CA3D}">
      <dgm:prSet/>
      <dgm:spPr/>
      <dgm:t>
        <a:bodyPr/>
        <a:lstStyle/>
        <a:p>
          <a:endParaRPr lang="en-US"/>
        </a:p>
      </dgm:t>
    </dgm:pt>
    <dgm:pt modelId="{ECC18486-5E07-42E8-A6C9-DE8697FAB6FD}" type="sibTrans" cxnId="{8858A20F-6EE9-40DD-AA98-A764D913CA3D}">
      <dgm:prSet/>
      <dgm:spPr/>
      <dgm:t>
        <a:bodyPr/>
        <a:lstStyle/>
        <a:p>
          <a:endParaRPr lang="en-US"/>
        </a:p>
      </dgm:t>
    </dgm:pt>
    <dgm:pt modelId="{6BD93CEA-1D01-4DED-9520-FC0B39B6D736}">
      <dgm:prSet phldrT="[Text]"/>
      <dgm:spPr/>
      <dgm:t>
        <a:bodyPr/>
        <a:lstStyle/>
        <a:p>
          <a:r>
            <a:rPr lang="en-US" dirty="0"/>
            <a:t>Lax attitude toward safety and training</a:t>
          </a:r>
        </a:p>
      </dgm:t>
    </dgm:pt>
    <dgm:pt modelId="{A4D46685-B743-41A0-AB1F-A1173020171A}" type="parTrans" cxnId="{C30B8747-06CB-4C70-870E-716A13F295C5}">
      <dgm:prSet/>
      <dgm:spPr/>
      <dgm:t>
        <a:bodyPr/>
        <a:lstStyle/>
        <a:p>
          <a:endParaRPr lang="en-US"/>
        </a:p>
      </dgm:t>
    </dgm:pt>
    <dgm:pt modelId="{D392C9CC-0652-42C3-BBC9-B590E628FDAC}" type="sibTrans" cxnId="{C30B8747-06CB-4C70-870E-716A13F295C5}">
      <dgm:prSet/>
      <dgm:spPr/>
      <dgm:t>
        <a:bodyPr/>
        <a:lstStyle/>
        <a:p>
          <a:endParaRPr lang="en-US"/>
        </a:p>
      </dgm:t>
    </dgm:pt>
    <dgm:pt modelId="{ED4EAF09-9221-44A5-ACA4-01F6A8E293B6}">
      <dgm:prSet phldrT="[Text]"/>
      <dgm:spPr/>
      <dgm:t>
        <a:bodyPr/>
        <a:lstStyle/>
        <a:p>
          <a:r>
            <a:rPr lang="en-US" dirty="0"/>
            <a:t>Cover up problems</a:t>
          </a:r>
        </a:p>
      </dgm:t>
    </dgm:pt>
    <dgm:pt modelId="{17106475-3962-4BAF-B59B-CCEE70EAE043}" type="parTrans" cxnId="{96A01D42-F053-4C56-B71C-07AE675E6108}">
      <dgm:prSet/>
      <dgm:spPr/>
      <dgm:t>
        <a:bodyPr/>
        <a:lstStyle/>
        <a:p>
          <a:endParaRPr lang="en-US"/>
        </a:p>
      </dgm:t>
    </dgm:pt>
    <dgm:pt modelId="{1900596F-6CBA-45CA-8809-99CB46323979}" type="sibTrans" cxnId="{96A01D42-F053-4C56-B71C-07AE675E6108}">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8317A1FC-A6DA-45FF-8686-FD4E4230AB7D}" type="pres">
      <dgm:prSet presAssocID="{950E912C-52E9-4436-9F77-E1CC96027206}" presName="composite1" presStyleCnt="0"/>
      <dgm:spPr/>
    </dgm:pt>
    <dgm:pt modelId="{3CAE3477-60EB-4BA2-BD5D-9B96F714B3D9}" type="pres">
      <dgm:prSet presAssocID="{950E912C-52E9-4436-9F77-E1CC96027206}" presName="dummyNode1" presStyleLbl="node1" presStyleIdx="0" presStyleCnt="4"/>
      <dgm:spPr/>
    </dgm:pt>
    <dgm:pt modelId="{58FF80ED-1E0F-4CE4-9D79-F0671AFF52B8}" type="pres">
      <dgm:prSet presAssocID="{950E912C-52E9-4436-9F77-E1CC96027206}" presName="childNode1" presStyleLbl="bgAcc1" presStyleIdx="0" presStyleCnt="4">
        <dgm:presLayoutVars>
          <dgm:bulletEnabled val="1"/>
        </dgm:presLayoutVars>
      </dgm:prSet>
      <dgm:spPr/>
    </dgm:pt>
    <dgm:pt modelId="{1BFA8D13-9968-4D3D-ACB9-2C0E65ED72C1}" type="pres">
      <dgm:prSet presAssocID="{950E912C-52E9-4436-9F77-E1CC96027206}" presName="childNode1tx" presStyleLbl="bgAcc1" presStyleIdx="0" presStyleCnt="4">
        <dgm:presLayoutVars>
          <dgm:bulletEnabled val="1"/>
        </dgm:presLayoutVars>
      </dgm:prSet>
      <dgm:spPr/>
    </dgm:pt>
    <dgm:pt modelId="{9096ABBD-AA22-46F9-84CB-17DD622C6918}" type="pres">
      <dgm:prSet presAssocID="{950E912C-52E9-4436-9F77-E1CC96027206}" presName="parentNode1" presStyleLbl="node1" presStyleIdx="0" presStyleCnt="4">
        <dgm:presLayoutVars>
          <dgm:chMax val="1"/>
          <dgm:bulletEnabled val="1"/>
        </dgm:presLayoutVars>
      </dgm:prSet>
      <dgm:spPr/>
    </dgm:pt>
    <dgm:pt modelId="{237AD2A6-DDDE-40B6-A678-F796D020F7E6}" type="pres">
      <dgm:prSet presAssocID="{950E912C-52E9-4436-9F77-E1CC96027206}" presName="connSite1" presStyleCnt="0"/>
      <dgm:spPr/>
    </dgm:pt>
    <dgm:pt modelId="{6B1CE36B-2B1D-430F-8390-E1915D129BCA}" type="pres">
      <dgm:prSet presAssocID="{353392D2-BB99-4773-AAE5-F9EB915C4E6E}" presName="Name9" presStyleLbl="sibTrans2D1" presStyleIdx="0" presStyleCnt="3"/>
      <dgm:spPr/>
    </dgm:pt>
    <dgm:pt modelId="{ED6E61C5-A4AE-4344-A262-459E4E94768A}" type="pres">
      <dgm:prSet presAssocID="{FB986F71-3126-4196-BD30-74AEDC39A1CA}" presName="composite2" presStyleCnt="0"/>
      <dgm:spPr/>
    </dgm:pt>
    <dgm:pt modelId="{F4DFA6A6-A9F8-41E2-9B01-8B7B17D50848}" type="pres">
      <dgm:prSet presAssocID="{FB986F71-3126-4196-BD30-74AEDC39A1CA}" presName="dummyNode2" presStyleLbl="node1" presStyleIdx="0" presStyleCnt="4"/>
      <dgm:spPr/>
    </dgm:pt>
    <dgm:pt modelId="{9039BF2F-D20F-4CBE-8E0A-D5CDC6F0CE74}" type="pres">
      <dgm:prSet presAssocID="{FB986F71-3126-4196-BD30-74AEDC39A1CA}" presName="childNode2" presStyleLbl="bgAcc1" presStyleIdx="1" presStyleCnt="4">
        <dgm:presLayoutVars>
          <dgm:bulletEnabled val="1"/>
        </dgm:presLayoutVars>
      </dgm:prSet>
      <dgm:spPr/>
    </dgm:pt>
    <dgm:pt modelId="{78F9E23B-FF16-4A77-8E04-6AABFBECE9F1}" type="pres">
      <dgm:prSet presAssocID="{FB986F71-3126-4196-BD30-74AEDC39A1CA}" presName="childNode2tx" presStyleLbl="bgAcc1" presStyleIdx="1" presStyleCnt="4">
        <dgm:presLayoutVars>
          <dgm:bulletEnabled val="1"/>
        </dgm:presLayoutVars>
      </dgm:prSet>
      <dgm:spPr/>
    </dgm:pt>
    <dgm:pt modelId="{10E38A65-BEB6-4D13-9882-208FCA02B34E}" type="pres">
      <dgm:prSet presAssocID="{FB986F71-3126-4196-BD30-74AEDC39A1CA}" presName="parentNode2" presStyleLbl="node1" presStyleIdx="1" presStyleCnt="4">
        <dgm:presLayoutVars>
          <dgm:chMax val="0"/>
          <dgm:bulletEnabled val="1"/>
        </dgm:presLayoutVars>
      </dgm:prSet>
      <dgm:spPr/>
    </dgm:pt>
    <dgm:pt modelId="{CCEE94C0-DE63-4003-9556-8B907078D99E}" type="pres">
      <dgm:prSet presAssocID="{FB986F71-3126-4196-BD30-74AEDC39A1CA}" presName="connSite2" presStyleCnt="0"/>
      <dgm:spPr/>
    </dgm:pt>
    <dgm:pt modelId="{8923E09A-F666-4F26-8525-5668EC636FF5}" type="pres">
      <dgm:prSet presAssocID="{D0B150DF-3AA4-454C-8652-25880449C422}" presName="Name18" presStyleLbl="sibTrans2D1" presStyleIdx="1" presStyleCnt="3"/>
      <dgm:spPr/>
    </dgm:pt>
    <dgm:pt modelId="{FDE90827-63A7-4B28-A7AD-338E9AE3E424}" type="pres">
      <dgm:prSet presAssocID="{F6D27D1B-CDCB-481F-B8FA-AB31B2A119DE}" presName="composite1" presStyleCnt="0"/>
      <dgm:spPr/>
    </dgm:pt>
    <dgm:pt modelId="{DB2726ED-0F0F-4CD6-8EFE-3582DAA433C5}" type="pres">
      <dgm:prSet presAssocID="{F6D27D1B-CDCB-481F-B8FA-AB31B2A119DE}" presName="dummyNode1" presStyleLbl="node1" presStyleIdx="1" presStyleCnt="4"/>
      <dgm:spPr/>
    </dgm:pt>
    <dgm:pt modelId="{562256DB-ECD7-478F-A28F-3E045B2CE3FE}" type="pres">
      <dgm:prSet presAssocID="{F6D27D1B-CDCB-481F-B8FA-AB31B2A119DE}" presName="childNode1" presStyleLbl="bgAcc1" presStyleIdx="2" presStyleCnt="4">
        <dgm:presLayoutVars>
          <dgm:bulletEnabled val="1"/>
        </dgm:presLayoutVars>
      </dgm:prSet>
      <dgm:spPr/>
    </dgm:pt>
    <dgm:pt modelId="{39A417C6-B882-46F7-9389-C5A255228F98}" type="pres">
      <dgm:prSet presAssocID="{F6D27D1B-CDCB-481F-B8FA-AB31B2A119DE}" presName="childNode1tx" presStyleLbl="bgAcc1" presStyleIdx="2" presStyleCnt="4">
        <dgm:presLayoutVars>
          <dgm:bulletEnabled val="1"/>
        </dgm:presLayoutVars>
      </dgm:prSet>
      <dgm:spPr/>
    </dgm:pt>
    <dgm:pt modelId="{C89C41F6-F080-4918-A779-51180D7FAFF4}" type="pres">
      <dgm:prSet presAssocID="{F6D27D1B-CDCB-481F-B8FA-AB31B2A119DE}" presName="parentNode1" presStyleLbl="node1" presStyleIdx="2" presStyleCnt="4">
        <dgm:presLayoutVars>
          <dgm:chMax val="1"/>
          <dgm:bulletEnabled val="1"/>
        </dgm:presLayoutVars>
      </dgm:prSet>
      <dgm:spPr/>
    </dgm:pt>
    <dgm:pt modelId="{5ED74FA5-EE31-472D-BD18-E4A8AC629C0F}" type="pres">
      <dgm:prSet presAssocID="{F6D27D1B-CDCB-481F-B8FA-AB31B2A119DE}" presName="connSite1" presStyleCnt="0"/>
      <dgm:spPr/>
    </dgm:pt>
    <dgm:pt modelId="{E72625EC-3903-41B2-88DA-BD3D9E1A26E0}" type="pres">
      <dgm:prSet presAssocID="{7AEB6639-3258-49E8-8B1F-B4A9C61922BE}" presName="Name9" presStyleLbl="sibTrans2D1" presStyleIdx="2" presStyleCnt="3"/>
      <dgm:spPr/>
    </dgm:pt>
    <dgm:pt modelId="{1BAB3BED-7D7C-4D0A-A65A-37B5F765FA24}" type="pres">
      <dgm:prSet presAssocID="{A3818620-129A-4176-B462-9EB2EAF6218C}" presName="composite2" presStyleCnt="0"/>
      <dgm:spPr/>
    </dgm:pt>
    <dgm:pt modelId="{2D9E9CA8-0DBF-4540-B22B-2BCF41D66561}" type="pres">
      <dgm:prSet presAssocID="{A3818620-129A-4176-B462-9EB2EAF6218C}" presName="dummyNode2" presStyleLbl="node1" presStyleIdx="2" presStyleCnt="4"/>
      <dgm:spPr/>
    </dgm:pt>
    <dgm:pt modelId="{108F1D15-9961-43B1-8A0D-BC074B1D02D5}" type="pres">
      <dgm:prSet presAssocID="{A3818620-129A-4176-B462-9EB2EAF6218C}" presName="childNode2" presStyleLbl="bgAcc1" presStyleIdx="3" presStyleCnt="4">
        <dgm:presLayoutVars>
          <dgm:bulletEnabled val="1"/>
        </dgm:presLayoutVars>
      </dgm:prSet>
      <dgm:spPr/>
    </dgm:pt>
    <dgm:pt modelId="{E276CAB7-45B4-4125-860D-CBD179164B76}" type="pres">
      <dgm:prSet presAssocID="{A3818620-129A-4176-B462-9EB2EAF6218C}" presName="childNode2tx" presStyleLbl="bgAcc1" presStyleIdx="3" presStyleCnt="4">
        <dgm:presLayoutVars>
          <dgm:bulletEnabled val="1"/>
        </dgm:presLayoutVars>
      </dgm:prSet>
      <dgm:spPr/>
    </dgm:pt>
    <dgm:pt modelId="{8A89B71A-E888-401B-B6C8-8EC7D177251B}" type="pres">
      <dgm:prSet presAssocID="{A3818620-129A-4176-B462-9EB2EAF6218C}" presName="parentNode2" presStyleLbl="node1" presStyleIdx="3" presStyleCnt="4">
        <dgm:presLayoutVars>
          <dgm:chMax val="0"/>
          <dgm:bulletEnabled val="1"/>
        </dgm:presLayoutVars>
      </dgm:prSet>
      <dgm:spPr/>
    </dgm:pt>
    <dgm:pt modelId="{F601C91C-DCF9-4B17-8AC7-2B0058D8942A}" type="pres">
      <dgm:prSet presAssocID="{A3818620-129A-4176-B462-9EB2EAF6218C}" presName="connSite2" presStyleCnt="0"/>
      <dgm:spPr/>
    </dgm:pt>
  </dgm:ptLst>
  <dgm:cxnLst>
    <dgm:cxn modelId="{42F71600-D09C-4DC7-8C57-53D5F8F625B8}" type="presOf" srcId="{68838C34-4D02-49F8-ADD7-BFA90D87B7EA}" destId="{108F1D15-9961-43B1-8A0D-BC074B1D02D5}" srcOrd="0" destOrd="0" presId="urn:microsoft.com/office/officeart/2005/8/layout/hProcess4"/>
    <dgm:cxn modelId="{609F8F0E-F207-49E8-9608-C3F72F83C05F}" type="presOf" srcId="{AB2E8498-CC81-452F-A895-08F3845AA347}" destId="{9039BF2F-D20F-4CBE-8E0A-D5CDC6F0CE74}" srcOrd="0" destOrd="0" presId="urn:microsoft.com/office/officeart/2005/8/layout/hProcess4"/>
    <dgm:cxn modelId="{8858A20F-6EE9-40DD-AA98-A764D913CA3D}" srcId="{950E912C-52E9-4436-9F77-E1CC96027206}" destId="{9FD0F514-D8CD-4D78-8F8C-7C25796E059C}" srcOrd="0" destOrd="0" parTransId="{5DE377EF-ED56-4326-BDE2-85261B12C545}" sibTransId="{ECC18486-5E07-42E8-A6C9-DE8697FAB6FD}"/>
    <dgm:cxn modelId="{CA96E113-7151-48C8-B4D5-7AA211772CC8}" srcId="{F6D27D1B-CDCB-481F-B8FA-AB31B2A119DE}" destId="{65B6D8B9-E558-4264-B37F-7B4B2A8896DF}" srcOrd="1" destOrd="0" parTransId="{04F5A724-3AA7-4E78-B992-BCB3E916993F}" sibTransId="{370A79FF-9957-49E1-811F-78AB198DD9E0}"/>
    <dgm:cxn modelId="{861E1323-6AC3-4274-A705-CC96C5C364BA}" type="presOf" srcId="{BF381BD4-48DC-48BF-8C18-C307CDD4D490}" destId="{9039BF2F-D20F-4CBE-8E0A-D5CDC6F0CE74}" srcOrd="0" destOrd="1" presId="urn:microsoft.com/office/officeart/2005/8/layout/hProcess4"/>
    <dgm:cxn modelId="{8A6FAA38-3438-48E2-9AC6-4071EFC63EB6}" type="presOf" srcId="{0F7EFED1-9306-4C37-967B-B48B971464EF}" destId="{E276CAB7-45B4-4125-860D-CBD179164B76}" srcOrd="1" destOrd="1" presId="urn:microsoft.com/office/officeart/2005/8/layout/hProcess4"/>
    <dgm:cxn modelId="{E786BF3A-C725-40BA-8850-F0B823AF750B}" type="presOf" srcId="{0B00F5A8-A0EF-4111-9D86-004317B4F49E}" destId="{562256DB-ECD7-478F-A28F-3E045B2CE3FE}" srcOrd="0"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D487B35B-63A2-48FD-A45A-4E4DCF4A7B87}" type="presOf" srcId="{F6D27D1B-CDCB-481F-B8FA-AB31B2A119DE}" destId="{C89C41F6-F080-4918-A779-51180D7FAFF4}" srcOrd="0" destOrd="0" presId="urn:microsoft.com/office/officeart/2005/8/layout/hProcess4"/>
    <dgm:cxn modelId="{943A465E-DD9D-4A68-BC6A-1681EAF683CB}" type="presOf" srcId="{9FD0F514-D8CD-4D78-8F8C-7C25796E059C}" destId="{1BFA8D13-9968-4D3D-ACB9-2C0E65ED72C1}" srcOrd="1" destOrd="0" presId="urn:microsoft.com/office/officeart/2005/8/layout/hProcess4"/>
    <dgm:cxn modelId="{C7594960-8CA3-42D2-BB02-21654BE62CD9}" srcId="{FB986F71-3126-4196-BD30-74AEDC39A1CA}" destId="{0E851DEC-3EB7-46F1-9475-46F611F74861}" srcOrd="2" destOrd="0" parTransId="{8C6C74C7-25F8-44FA-806F-CFACEAB5987D}" sibTransId="{6799D400-EDE2-46B5-BFF9-98810D2A857A}"/>
    <dgm:cxn modelId="{96A01D42-F053-4C56-B71C-07AE675E6108}" srcId="{950E912C-52E9-4436-9F77-E1CC96027206}" destId="{ED4EAF09-9221-44A5-ACA4-01F6A8E293B6}" srcOrd="1" destOrd="0" parTransId="{17106475-3962-4BAF-B59B-CCEE70EAE043}" sibTransId="{1900596F-6CBA-45CA-8809-99CB46323979}"/>
    <dgm:cxn modelId="{9C312243-38CE-472C-8DDF-FFB2319863DC}" type="presOf" srcId="{C5E15407-5E64-4B1A-B2C0-44D6549C9C1D}" destId="{E276CAB7-45B4-4125-860D-CBD179164B76}" srcOrd="1" destOrd="2" presId="urn:microsoft.com/office/officeart/2005/8/layout/hProcess4"/>
    <dgm:cxn modelId="{AEF7AC66-278E-421F-8CA4-1E8827EC1EDE}" type="presOf" srcId="{65B6D8B9-E558-4264-B37F-7B4B2A8896DF}" destId="{562256DB-ECD7-478F-A28F-3E045B2CE3FE}" srcOrd="0" destOrd="1" presId="urn:microsoft.com/office/officeart/2005/8/layout/hProcess4"/>
    <dgm:cxn modelId="{C30B8747-06CB-4C70-870E-716A13F295C5}" srcId="{950E912C-52E9-4436-9F77-E1CC96027206}" destId="{6BD93CEA-1D01-4DED-9520-FC0B39B6D736}" srcOrd="2" destOrd="0" parTransId="{A4D46685-B743-41A0-AB1F-A1173020171A}" sibTransId="{D392C9CC-0652-42C3-BBC9-B590E628FDAC}"/>
    <dgm:cxn modelId="{1423FC72-83C7-4510-8021-28EAEA493E68}" srcId="{0E9DE493-19D7-4EC9-97C9-5F26233F1106}" destId="{FB986F71-3126-4196-BD30-74AEDC39A1CA}" srcOrd="1" destOrd="0" parTransId="{9B3CE34A-9B3E-4D5F-94E0-DFBB94FF5A03}" sibTransId="{D0B150DF-3AA4-454C-8652-25880449C422}"/>
    <dgm:cxn modelId="{84EAB854-1137-41E2-AC79-CCF481AB61B8}" srcId="{A3818620-129A-4176-B462-9EB2EAF6218C}" destId="{C5E15407-5E64-4B1A-B2C0-44D6549C9C1D}" srcOrd="2" destOrd="0" parTransId="{DB15D683-B77E-4DAB-91BC-AE5F37D56F92}" sibTransId="{43770331-AB41-46AB-8D16-7ABCADAA583E}"/>
    <dgm:cxn modelId="{4143D757-8617-4C89-8322-E3B29A1874AF}" srcId="{A3818620-129A-4176-B462-9EB2EAF6218C}" destId="{68838C34-4D02-49F8-ADD7-BFA90D87B7EA}" srcOrd="0" destOrd="0" parTransId="{F2AD00AD-6A23-4C89-A107-68EF5D1F0B94}" sibTransId="{FFC4FCE7-6F2F-4F91-A74A-7C4C32A81657}"/>
    <dgm:cxn modelId="{63A7BC7D-9D3C-4F65-8BD2-E0FDF2A98184}" type="presOf" srcId="{ED4EAF09-9221-44A5-ACA4-01F6A8E293B6}" destId="{58FF80ED-1E0F-4CE4-9D79-F0671AFF52B8}" srcOrd="0" destOrd="1" presId="urn:microsoft.com/office/officeart/2005/8/layout/hProcess4"/>
    <dgm:cxn modelId="{2787557E-EA5A-4804-BC8B-ADA5151A9A89}" srcId="{0E9DE493-19D7-4EC9-97C9-5F26233F1106}" destId="{950E912C-52E9-4436-9F77-E1CC96027206}" srcOrd="0" destOrd="0" parTransId="{0C5B0BF1-F227-4606-A741-ADF652544FD8}" sibTransId="{353392D2-BB99-4773-AAE5-F9EB915C4E6E}"/>
    <dgm:cxn modelId="{827F937E-E404-4F8D-884F-7C399A490787}" type="presOf" srcId="{C5E15407-5E64-4B1A-B2C0-44D6549C9C1D}" destId="{108F1D15-9961-43B1-8A0D-BC074B1D02D5}" srcOrd="0" destOrd="2" presId="urn:microsoft.com/office/officeart/2005/8/layout/hProcess4"/>
    <dgm:cxn modelId="{2EDFDC8F-ABB1-4838-959C-C4FB110B414B}" type="presOf" srcId="{0F7EFED1-9306-4C37-967B-B48B971464EF}" destId="{108F1D15-9961-43B1-8A0D-BC074B1D02D5}" srcOrd="0" destOrd="1" presId="urn:microsoft.com/office/officeart/2005/8/layout/hProcess4"/>
    <dgm:cxn modelId="{19F2559E-16E9-4807-9EB7-13F082385892}" type="presOf" srcId="{D0B150DF-3AA4-454C-8652-25880449C422}" destId="{8923E09A-F666-4F26-8525-5668EC636FF5}" srcOrd="0" destOrd="0" presId="urn:microsoft.com/office/officeart/2005/8/layout/hProcess4"/>
    <dgm:cxn modelId="{4735809F-1454-42E7-BDB3-2CFFA25ECD8C}" type="presOf" srcId="{9FD0F514-D8CD-4D78-8F8C-7C25796E059C}" destId="{58FF80ED-1E0F-4CE4-9D79-F0671AFF52B8}" srcOrd="0" destOrd="0" presId="urn:microsoft.com/office/officeart/2005/8/layout/hProcess4"/>
    <dgm:cxn modelId="{4B217EA4-5377-4D69-B705-9B92C94BA18F}" type="presOf" srcId="{A3818620-129A-4176-B462-9EB2EAF6218C}" destId="{8A89B71A-E888-401B-B6C8-8EC7D177251B}" srcOrd="0" destOrd="0" presId="urn:microsoft.com/office/officeart/2005/8/layout/hProcess4"/>
    <dgm:cxn modelId="{575594A6-D8A4-4476-A220-222AC5FB71E8}" type="presOf" srcId="{AB2E8498-CC81-452F-A895-08F3845AA347}" destId="{78F9E23B-FF16-4A77-8E04-6AABFBECE9F1}" srcOrd="1" destOrd="0" presId="urn:microsoft.com/office/officeart/2005/8/layout/hProcess4"/>
    <dgm:cxn modelId="{A63D53AC-541A-4D09-9620-8B1C8D7B91DE}" srcId="{0E9DE493-19D7-4EC9-97C9-5F26233F1106}" destId="{F6D27D1B-CDCB-481F-B8FA-AB31B2A119DE}" srcOrd="2" destOrd="0" parTransId="{8A7BF306-8E53-4B16-9E7E-A79AE3DF6BE2}" sibTransId="{7AEB6639-3258-49E8-8B1F-B4A9C61922BE}"/>
    <dgm:cxn modelId="{31871EB3-4C2D-4533-A9BC-5672F17BE99B}" type="presOf" srcId="{68838C34-4D02-49F8-ADD7-BFA90D87B7EA}" destId="{E276CAB7-45B4-4125-860D-CBD179164B76}" srcOrd="1" destOrd="0" presId="urn:microsoft.com/office/officeart/2005/8/layout/hProcess4"/>
    <dgm:cxn modelId="{5C649DB5-24E4-4065-9555-14237CE5CA5B}" type="presOf" srcId="{7AEB6639-3258-49E8-8B1F-B4A9C61922BE}" destId="{E72625EC-3903-41B2-88DA-BD3D9E1A26E0}" srcOrd="0" destOrd="0" presId="urn:microsoft.com/office/officeart/2005/8/layout/hProcess4"/>
    <dgm:cxn modelId="{A59FFDBB-BB14-439D-BE04-1B43E0F83332}" type="presOf" srcId="{0B00F5A8-A0EF-4111-9D86-004317B4F49E}" destId="{39A417C6-B882-46F7-9389-C5A255228F98}" srcOrd="1" destOrd="0" presId="urn:microsoft.com/office/officeart/2005/8/layout/hProcess4"/>
    <dgm:cxn modelId="{E442BDBD-0140-4223-9A31-71536A645645}" srcId="{0E9DE493-19D7-4EC9-97C9-5F26233F1106}" destId="{A3818620-129A-4176-B462-9EB2EAF6218C}" srcOrd="3" destOrd="0" parTransId="{78635B2E-DB4F-475B-8FFE-330060850DEE}" sibTransId="{8F6535BE-7550-4C23-B4D1-C19B63F88404}"/>
    <dgm:cxn modelId="{94D410BE-C1ED-4F04-BA70-21D903CB7E87}" type="presOf" srcId="{353392D2-BB99-4773-AAE5-F9EB915C4E6E}" destId="{6B1CE36B-2B1D-430F-8390-E1915D129BCA}" srcOrd="0" destOrd="0" presId="urn:microsoft.com/office/officeart/2005/8/layout/hProcess4"/>
    <dgm:cxn modelId="{37D806C7-CFDE-470D-85E5-E138D0A7D1C9}" srcId="{A3818620-129A-4176-B462-9EB2EAF6218C}" destId="{0F7EFED1-9306-4C37-967B-B48B971464EF}" srcOrd="1" destOrd="0" parTransId="{A78F3BA8-BB57-4657-92FE-D358CFCE5A5C}" sibTransId="{61260055-7E35-4774-A545-C517E4E35AA2}"/>
    <dgm:cxn modelId="{58136ACA-EFD3-42ED-8358-23F6A84BB2DB}" type="presOf" srcId="{6BD93CEA-1D01-4DED-9520-FC0B39B6D736}" destId="{58FF80ED-1E0F-4CE4-9D79-F0671AFF52B8}" srcOrd="0" destOrd="2"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9FAC00CF-3CE3-475E-B26E-EF57FE970B31}" type="presOf" srcId="{65B6D8B9-E558-4264-B37F-7B4B2A8896DF}" destId="{39A417C6-B882-46F7-9389-C5A255228F98}" srcOrd="1" destOrd="1" presId="urn:microsoft.com/office/officeart/2005/8/layout/hProcess4"/>
    <dgm:cxn modelId="{E221CED1-806A-4AAF-BB56-66448933000A}" type="presOf" srcId="{0E851DEC-3EB7-46F1-9475-46F611F74861}" destId="{78F9E23B-FF16-4A77-8E04-6AABFBECE9F1}" srcOrd="1" destOrd="2" presId="urn:microsoft.com/office/officeart/2005/8/layout/hProcess4"/>
    <dgm:cxn modelId="{069688DF-3413-41A9-B013-B9CFCF4F8CED}" type="presOf" srcId="{6BD93CEA-1D01-4DED-9520-FC0B39B6D736}" destId="{1BFA8D13-9968-4D3D-ACB9-2C0E65ED72C1}" srcOrd="1" destOrd="2" presId="urn:microsoft.com/office/officeart/2005/8/layout/hProcess4"/>
    <dgm:cxn modelId="{C9D1F2E0-C1A7-45C4-AB4C-1CAABA786D9F}" type="presOf" srcId="{FB986F71-3126-4196-BD30-74AEDC39A1CA}" destId="{10E38A65-BEB6-4D13-9882-208FCA02B34E}"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0C99A0E7-7B5A-462A-BC31-41CB3B1D1005}" type="presOf" srcId="{0E9DE493-19D7-4EC9-97C9-5F26233F1106}" destId="{3960CFF8-4383-4382-8D6D-F2A00F508E8D}" srcOrd="0" destOrd="0" presId="urn:microsoft.com/office/officeart/2005/8/layout/hProcess4"/>
    <dgm:cxn modelId="{F18D65EC-0C72-4C5F-907D-734EF33F4013}" type="presOf" srcId="{BF381BD4-48DC-48BF-8C18-C307CDD4D490}" destId="{78F9E23B-FF16-4A77-8E04-6AABFBECE9F1}" srcOrd="1" destOrd="1" presId="urn:microsoft.com/office/officeart/2005/8/layout/hProcess4"/>
    <dgm:cxn modelId="{313B68EC-FC58-4C1F-A2B9-5AC1456A9A58}" type="presOf" srcId="{950E912C-52E9-4436-9F77-E1CC96027206}" destId="{9096ABBD-AA22-46F9-84CB-17DD622C6918}" srcOrd="0" destOrd="0" presId="urn:microsoft.com/office/officeart/2005/8/layout/hProcess4"/>
    <dgm:cxn modelId="{444833F6-E728-468F-8F20-5A16A9BEE9FD}" type="presOf" srcId="{ED4EAF09-9221-44A5-ACA4-01F6A8E293B6}" destId="{1BFA8D13-9968-4D3D-ACB9-2C0E65ED72C1}" srcOrd="1" destOrd="1" presId="urn:microsoft.com/office/officeart/2005/8/layout/hProcess4"/>
    <dgm:cxn modelId="{90F176FD-BBE0-4969-834F-1827DD9BB090}" type="presOf" srcId="{0E851DEC-3EB7-46F1-9475-46F611F74861}" destId="{9039BF2F-D20F-4CBE-8E0A-D5CDC6F0CE74}" srcOrd="0" destOrd="2" presId="urn:microsoft.com/office/officeart/2005/8/layout/hProcess4"/>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B218C8F2-C468-4C21-9FBA-A2805E90D734}" type="presParOf" srcId="{224851B6-C14D-49DE-883B-A13003DA4601}" destId="{8317A1FC-A6DA-45FF-8686-FD4E4230AB7D}" srcOrd="0" destOrd="0" presId="urn:microsoft.com/office/officeart/2005/8/layout/hProcess4"/>
    <dgm:cxn modelId="{F5D7F11E-C03A-4B8B-A4B5-60B80DC5479F}" type="presParOf" srcId="{8317A1FC-A6DA-45FF-8686-FD4E4230AB7D}" destId="{3CAE3477-60EB-4BA2-BD5D-9B96F714B3D9}" srcOrd="0" destOrd="0" presId="urn:microsoft.com/office/officeart/2005/8/layout/hProcess4"/>
    <dgm:cxn modelId="{D0DE45B2-7A5F-4AB9-8894-1B9EABC3C62E}" type="presParOf" srcId="{8317A1FC-A6DA-45FF-8686-FD4E4230AB7D}" destId="{58FF80ED-1E0F-4CE4-9D79-F0671AFF52B8}" srcOrd="1" destOrd="0" presId="urn:microsoft.com/office/officeart/2005/8/layout/hProcess4"/>
    <dgm:cxn modelId="{3DE9308D-0F54-4BF2-9620-C6CAB96FE30A}" type="presParOf" srcId="{8317A1FC-A6DA-45FF-8686-FD4E4230AB7D}" destId="{1BFA8D13-9968-4D3D-ACB9-2C0E65ED72C1}" srcOrd="2" destOrd="0" presId="urn:microsoft.com/office/officeart/2005/8/layout/hProcess4"/>
    <dgm:cxn modelId="{E22650B3-009F-4AA0-96FC-7A616E20AB0A}" type="presParOf" srcId="{8317A1FC-A6DA-45FF-8686-FD4E4230AB7D}" destId="{9096ABBD-AA22-46F9-84CB-17DD622C6918}" srcOrd="3" destOrd="0" presId="urn:microsoft.com/office/officeart/2005/8/layout/hProcess4"/>
    <dgm:cxn modelId="{F13A06FD-1366-42FF-8DAC-4FFD4C47FE57}" type="presParOf" srcId="{8317A1FC-A6DA-45FF-8686-FD4E4230AB7D}" destId="{237AD2A6-DDDE-40B6-A678-F796D020F7E6}" srcOrd="4" destOrd="0" presId="urn:microsoft.com/office/officeart/2005/8/layout/hProcess4"/>
    <dgm:cxn modelId="{35D372BB-AE59-48A4-BB53-154287593E41}" type="presParOf" srcId="{224851B6-C14D-49DE-883B-A13003DA4601}" destId="{6B1CE36B-2B1D-430F-8390-E1915D129BCA}" srcOrd="1" destOrd="0" presId="urn:microsoft.com/office/officeart/2005/8/layout/hProcess4"/>
    <dgm:cxn modelId="{BB37B86F-045E-4091-B7B5-6225F3F9F32E}" type="presParOf" srcId="{224851B6-C14D-49DE-883B-A13003DA4601}" destId="{ED6E61C5-A4AE-4344-A262-459E4E94768A}" srcOrd="2" destOrd="0" presId="urn:microsoft.com/office/officeart/2005/8/layout/hProcess4"/>
    <dgm:cxn modelId="{A74015C6-D801-4609-A1A8-A2196E724E91}" type="presParOf" srcId="{ED6E61C5-A4AE-4344-A262-459E4E94768A}" destId="{F4DFA6A6-A9F8-41E2-9B01-8B7B17D50848}" srcOrd="0" destOrd="0" presId="urn:microsoft.com/office/officeart/2005/8/layout/hProcess4"/>
    <dgm:cxn modelId="{3AD68216-D73E-482E-A911-4AAAD0D8E4CC}" type="presParOf" srcId="{ED6E61C5-A4AE-4344-A262-459E4E94768A}" destId="{9039BF2F-D20F-4CBE-8E0A-D5CDC6F0CE74}" srcOrd="1" destOrd="0" presId="urn:microsoft.com/office/officeart/2005/8/layout/hProcess4"/>
    <dgm:cxn modelId="{EFA03CB5-2DA6-4B3A-BC7E-D7E8B05EAEA7}" type="presParOf" srcId="{ED6E61C5-A4AE-4344-A262-459E4E94768A}" destId="{78F9E23B-FF16-4A77-8E04-6AABFBECE9F1}" srcOrd="2" destOrd="0" presId="urn:microsoft.com/office/officeart/2005/8/layout/hProcess4"/>
    <dgm:cxn modelId="{A99FE4BC-9104-4280-83B2-126ABE3B2A7A}" type="presParOf" srcId="{ED6E61C5-A4AE-4344-A262-459E4E94768A}" destId="{10E38A65-BEB6-4D13-9882-208FCA02B34E}" srcOrd="3" destOrd="0" presId="urn:microsoft.com/office/officeart/2005/8/layout/hProcess4"/>
    <dgm:cxn modelId="{B99E9165-1E18-4189-843E-5B5023CB0CED}" type="presParOf" srcId="{ED6E61C5-A4AE-4344-A262-459E4E94768A}" destId="{CCEE94C0-DE63-4003-9556-8B907078D99E}" srcOrd="4" destOrd="0" presId="urn:microsoft.com/office/officeart/2005/8/layout/hProcess4"/>
    <dgm:cxn modelId="{C157B0FF-63F3-41BD-917B-866A6EBE6D68}" type="presParOf" srcId="{224851B6-C14D-49DE-883B-A13003DA4601}" destId="{8923E09A-F666-4F26-8525-5668EC636FF5}" srcOrd="3" destOrd="0" presId="urn:microsoft.com/office/officeart/2005/8/layout/hProcess4"/>
    <dgm:cxn modelId="{B1BB5155-3E75-4909-8936-C583785C566D}" type="presParOf" srcId="{224851B6-C14D-49DE-883B-A13003DA4601}" destId="{FDE90827-63A7-4B28-A7AD-338E9AE3E424}" srcOrd="4" destOrd="0" presId="urn:microsoft.com/office/officeart/2005/8/layout/hProcess4"/>
    <dgm:cxn modelId="{2E5B8864-317E-4F61-BBA8-29BB2B9A0A97}" type="presParOf" srcId="{FDE90827-63A7-4B28-A7AD-338E9AE3E424}" destId="{DB2726ED-0F0F-4CD6-8EFE-3582DAA433C5}" srcOrd="0" destOrd="0" presId="urn:microsoft.com/office/officeart/2005/8/layout/hProcess4"/>
    <dgm:cxn modelId="{4669B0F6-29C6-4F2A-9D41-3A879E044883}" type="presParOf" srcId="{FDE90827-63A7-4B28-A7AD-338E9AE3E424}" destId="{562256DB-ECD7-478F-A28F-3E045B2CE3FE}" srcOrd="1" destOrd="0" presId="urn:microsoft.com/office/officeart/2005/8/layout/hProcess4"/>
    <dgm:cxn modelId="{3CBE831A-9654-4D89-A5C1-17E9E59F9529}" type="presParOf" srcId="{FDE90827-63A7-4B28-A7AD-338E9AE3E424}" destId="{39A417C6-B882-46F7-9389-C5A255228F98}" srcOrd="2" destOrd="0" presId="urn:microsoft.com/office/officeart/2005/8/layout/hProcess4"/>
    <dgm:cxn modelId="{D87AD883-F8EF-48EE-92D3-DA3DE8A52D02}" type="presParOf" srcId="{FDE90827-63A7-4B28-A7AD-338E9AE3E424}" destId="{C89C41F6-F080-4918-A779-51180D7FAFF4}" srcOrd="3" destOrd="0" presId="urn:microsoft.com/office/officeart/2005/8/layout/hProcess4"/>
    <dgm:cxn modelId="{E8EFEED1-A177-4760-B67A-704222062F96}" type="presParOf" srcId="{FDE90827-63A7-4B28-A7AD-338E9AE3E424}" destId="{5ED74FA5-EE31-472D-BD18-E4A8AC629C0F}" srcOrd="4" destOrd="0" presId="urn:microsoft.com/office/officeart/2005/8/layout/hProcess4"/>
    <dgm:cxn modelId="{2982DC57-D591-404F-9C14-1DF80FA25B22}" type="presParOf" srcId="{224851B6-C14D-49DE-883B-A13003DA4601}" destId="{E72625EC-3903-41B2-88DA-BD3D9E1A26E0}" srcOrd="5" destOrd="0" presId="urn:microsoft.com/office/officeart/2005/8/layout/hProcess4"/>
    <dgm:cxn modelId="{DFE038BB-D4B2-4158-8A5E-57843634D3C2}" type="presParOf" srcId="{224851B6-C14D-49DE-883B-A13003DA4601}" destId="{1BAB3BED-7D7C-4D0A-A65A-37B5F765FA24}" srcOrd="6" destOrd="0" presId="urn:microsoft.com/office/officeart/2005/8/layout/hProcess4"/>
    <dgm:cxn modelId="{1219CAFC-B5A5-44B8-9EFB-AFC7560525A5}" type="presParOf" srcId="{1BAB3BED-7D7C-4D0A-A65A-37B5F765FA24}" destId="{2D9E9CA8-0DBF-4540-B22B-2BCF41D66561}" srcOrd="0" destOrd="0" presId="urn:microsoft.com/office/officeart/2005/8/layout/hProcess4"/>
    <dgm:cxn modelId="{BAA6EBD5-6650-4A6E-A98A-7F8BABD32B62}" type="presParOf" srcId="{1BAB3BED-7D7C-4D0A-A65A-37B5F765FA24}" destId="{108F1D15-9961-43B1-8A0D-BC074B1D02D5}" srcOrd="1" destOrd="0" presId="urn:microsoft.com/office/officeart/2005/8/layout/hProcess4"/>
    <dgm:cxn modelId="{210A6D6D-C486-4226-88D2-060D9695CF54}" type="presParOf" srcId="{1BAB3BED-7D7C-4D0A-A65A-37B5F765FA24}" destId="{E276CAB7-45B4-4125-860D-CBD179164B76}" srcOrd="2" destOrd="0" presId="urn:microsoft.com/office/officeart/2005/8/layout/hProcess4"/>
    <dgm:cxn modelId="{55DF0B8B-28BF-4386-B162-998E05905E83}" type="presParOf" srcId="{1BAB3BED-7D7C-4D0A-A65A-37B5F765FA24}" destId="{8A89B71A-E888-401B-B6C8-8EC7D177251B}" srcOrd="3" destOrd="0" presId="urn:microsoft.com/office/officeart/2005/8/layout/hProcess4"/>
    <dgm:cxn modelId="{252F7512-5D17-4809-BC2F-597C7CF5DAE6}" type="presParOf" srcId="{1BAB3BED-7D7C-4D0A-A65A-37B5F765FA24}" destId="{F601C91C-DCF9-4B17-8AC7-2B0058D8942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F80ED-1E0F-4CE4-9D79-F0671AFF52B8}">
      <dsp:nvSpPr>
        <dsp:cNvPr id="0" name=""/>
        <dsp:cNvSpPr/>
      </dsp:nvSpPr>
      <dsp:spPr>
        <a:xfrm>
          <a:off x="3050" y="1305243"/>
          <a:ext cx="1823872" cy="150431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Get it done</a:t>
          </a:r>
        </a:p>
        <a:p>
          <a:pPr marL="114300" lvl="1" indent="-114300" algn="l" defTabSz="533400">
            <a:lnSpc>
              <a:spcPct val="90000"/>
            </a:lnSpc>
            <a:spcBef>
              <a:spcPct val="0"/>
            </a:spcBef>
            <a:spcAft>
              <a:spcPct val="15000"/>
            </a:spcAft>
            <a:buChar char="•"/>
          </a:pPr>
          <a:r>
            <a:rPr lang="en-US" sz="1200" kern="1200" dirty="0"/>
            <a:t>Cover up problems</a:t>
          </a:r>
        </a:p>
        <a:p>
          <a:pPr marL="114300" lvl="1" indent="-114300" algn="l" defTabSz="533400">
            <a:lnSpc>
              <a:spcPct val="90000"/>
            </a:lnSpc>
            <a:spcBef>
              <a:spcPct val="0"/>
            </a:spcBef>
            <a:spcAft>
              <a:spcPct val="15000"/>
            </a:spcAft>
            <a:buChar char="•"/>
          </a:pPr>
          <a:r>
            <a:rPr lang="en-US" sz="1200" kern="1200" dirty="0"/>
            <a:t>Lax attitude toward safety and training</a:t>
          </a:r>
        </a:p>
      </dsp:txBody>
      <dsp:txXfrm>
        <a:off x="37668" y="1339861"/>
        <a:ext cx="1754636" cy="1112724"/>
      </dsp:txXfrm>
    </dsp:sp>
    <dsp:sp modelId="{6B1CE36B-2B1D-430F-8390-E1915D129BCA}">
      <dsp:nvSpPr>
        <dsp:cNvPr id="0" name=""/>
        <dsp:cNvSpPr/>
      </dsp:nvSpPr>
      <dsp:spPr>
        <a:xfrm>
          <a:off x="1016332" y="1621552"/>
          <a:ext cx="2073397" cy="2073397"/>
        </a:xfrm>
        <a:prstGeom prst="leftCircularArrow">
          <a:avLst>
            <a:gd name="adj1" fmla="val 3451"/>
            <a:gd name="adj2" fmla="val 427731"/>
            <a:gd name="adj3" fmla="val 2203242"/>
            <a:gd name="adj4" fmla="val 9024489"/>
            <a:gd name="adj5" fmla="val 40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96ABBD-AA22-46F9-84CB-17DD622C6918}">
      <dsp:nvSpPr>
        <dsp:cNvPr id="0" name=""/>
        <dsp:cNvSpPr/>
      </dsp:nvSpPr>
      <dsp:spPr>
        <a:xfrm>
          <a:off x="408355" y="2487203"/>
          <a:ext cx="1621219" cy="6447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Social Dynamics</a:t>
          </a:r>
        </a:p>
      </dsp:txBody>
      <dsp:txXfrm>
        <a:off x="427238" y="2506086"/>
        <a:ext cx="1583453" cy="606939"/>
      </dsp:txXfrm>
    </dsp:sp>
    <dsp:sp modelId="{9039BF2F-D20F-4CBE-8E0A-D5CDC6F0CE74}">
      <dsp:nvSpPr>
        <dsp:cNvPr id="0" name=""/>
        <dsp:cNvSpPr/>
      </dsp:nvSpPr>
      <dsp:spPr>
        <a:xfrm>
          <a:off x="2370333" y="1305243"/>
          <a:ext cx="1823872" cy="150431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Positive Void Coefficient</a:t>
          </a:r>
        </a:p>
        <a:p>
          <a:pPr marL="114300" lvl="1" indent="-114300" algn="l" defTabSz="533400">
            <a:lnSpc>
              <a:spcPct val="90000"/>
            </a:lnSpc>
            <a:spcBef>
              <a:spcPct val="0"/>
            </a:spcBef>
            <a:spcAft>
              <a:spcPct val="15000"/>
            </a:spcAft>
            <a:buChar char="•"/>
          </a:pPr>
          <a:r>
            <a:rPr lang="en-US" sz="1200" kern="1200" dirty="0"/>
            <a:t>Positive SCRAM</a:t>
          </a:r>
        </a:p>
        <a:p>
          <a:pPr marL="114300" lvl="1" indent="-114300" algn="l" defTabSz="533400">
            <a:lnSpc>
              <a:spcPct val="90000"/>
            </a:lnSpc>
            <a:spcBef>
              <a:spcPct val="0"/>
            </a:spcBef>
            <a:spcAft>
              <a:spcPct val="15000"/>
            </a:spcAft>
            <a:buChar char="•"/>
          </a:pPr>
          <a:r>
            <a:rPr lang="en-US" sz="1200" kern="1200" dirty="0"/>
            <a:t>Containment Design</a:t>
          </a:r>
        </a:p>
      </dsp:txBody>
      <dsp:txXfrm>
        <a:off x="2404951" y="1662214"/>
        <a:ext cx="1754636" cy="1112724"/>
      </dsp:txXfrm>
    </dsp:sp>
    <dsp:sp modelId="{8923E09A-F666-4F26-8525-5668EC636FF5}">
      <dsp:nvSpPr>
        <dsp:cNvPr id="0" name=""/>
        <dsp:cNvSpPr/>
      </dsp:nvSpPr>
      <dsp:spPr>
        <a:xfrm>
          <a:off x="3368416" y="360867"/>
          <a:ext cx="2306447" cy="2306447"/>
        </a:xfrm>
        <a:prstGeom prst="circularArrow">
          <a:avLst>
            <a:gd name="adj1" fmla="val 3103"/>
            <a:gd name="adj2" fmla="val 381347"/>
            <a:gd name="adj3" fmla="val 19443143"/>
            <a:gd name="adj4" fmla="val 12575511"/>
            <a:gd name="adj5" fmla="val 362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E38A65-BEB6-4D13-9882-208FCA02B34E}">
      <dsp:nvSpPr>
        <dsp:cNvPr id="0" name=""/>
        <dsp:cNvSpPr/>
      </dsp:nvSpPr>
      <dsp:spPr>
        <a:xfrm>
          <a:off x="2775638" y="982890"/>
          <a:ext cx="1621219" cy="6447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Poor attitude toward reactor safety during design</a:t>
          </a:r>
        </a:p>
      </dsp:txBody>
      <dsp:txXfrm>
        <a:off x="2794521" y="1001773"/>
        <a:ext cx="1583453" cy="606939"/>
      </dsp:txXfrm>
    </dsp:sp>
    <dsp:sp modelId="{562256DB-ECD7-478F-A28F-3E045B2CE3FE}">
      <dsp:nvSpPr>
        <dsp:cNvPr id="0" name=""/>
        <dsp:cNvSpPr/>
      </dsp:nvSpPr>
      <dsp:spPr>
        <a:xfrm>
          <a:off x="4737616" y="1305243"/>
          <a:ext cx="1823872" cy="150431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Not following procedures (numerous examples)</a:t>
          </a:r>
        </a:p>
        <a:p>
          <a:pPr marL="114300" lvl="1" indent="-114300" algn="l" defTabSz="533400">
            <a:lnSpc>
              <a:spcPct val="90000"/>
            </a:lnSpc>
            <a:spcBef>
              <a:spcPct val="0"/>
            </a:spcBef>
            <a:spcAft>
              <a:spcPct val="15000"/>
            </a:spcAft>
            <a:buChar char="•"/>
          </a:pPr>
          <a:r>
            <a:rPr lang="en-US" sz="1200" kern="1200" dirty="0"/>
            <a:t>Test ran by non-nuclear expert</a:t>
          </a:r>
        </a:p>
      </dsp:txBody>
      <dsp:txXfrm>
        <a:off x="4772234" y="1339861"/>
        <a:ext cx="1754636" cy="1112724"/>
      </dsp:txXfrm>
    </dsp:sp>
    <dsp:sp modelId="{E72625EC-3903-41B2-88DA-BD3D9E1A26E0}">
      <dsp:nvSpPr>
        <dsp:cNvPr id="0" name=""/>
        <dsp:cNvSpPr/>
      </dsp:nvSpPr>
      <dsp:spPr>
        <a:xfrm>
          <a:off x="5750899" y="1621552"/>
          <a:ext cx="2073397" cy="2073397"/>
        </a:xfrm>
        <a:prstGeom prst="leftCircularArrow">
          <a:avLst>
            <a:gd name="adj1" fmla="val 3451"/>
            <a:gd name="adj2" fmla="val 427731"/>
            <a:gd name="adj3" fmla="val 2203242"/>
            <a:gd name="adj4" fmla="val 9024489"/>
            <a:gd name="adj5" fmla="val 40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9C41F6-F080-4918-A779-51180D7FAFF4}">
      <dsp:nvSpPr>
        <dsp:cNvPr id="0" name=""/>
        <dsp:cNvSpPr/>
      </dsp:nvSpPr>
      <dsp:spPr>
        <a:xfrm>
          <a:off x="5142921" y="2487203"/>
          <a:ext cx="1621219" cy="6447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Poor attitude toward reactor safety during normal operation</a:t>
          </a:r>
        </a:p>
      </dsp:txBody>
      <dsp:txXfrm>
        <a:off x="5161804" y="2506086"/>
        <a:ext cx="1583453" cy="606939"/>
      </dsp:txXfrm>
    </dsp:sp>
    <dsp:sp modelId="{108F1D15-9961-43B1-8A0D-BC074B1D02D5}">
      <dsp:nvSpPr>
        <dsp:cNvPr id="0" name=""/>
        <dsp:cNvSpPr/>
      </dsp:nvSpPr>
      <dsp:spPr>
        <a:xfrm>
          <a:off x="7104900" y="1305243"/>
          <a:ext cx="1823872" cy="150431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Steam Explosion</a:t>
          </a:r>
        </a:p>
        <a:p>
          <a:pPr marL="114300" lvl="1" indent="-114300" algn="l" defTabSz="533400">
            <a:lnSpc>
              <a:spcPct val="90000"/>
            </a:lnSpc>
            <a:spcBef>
              <a:spcPct val="0"/>
            </a:spcBef>
            <a:spcAft>
              <a:spcPct val="15000"/>
            </a:spcAft>
            <a:buChar char="•"/>
          </a:pPr>
          <a:r>
            <a:rPr lang="en-US" sz="1200" kern="1200" dirty="0"/>
            <a:t>Prompt criticality</a:t>
          </a:r>
        </a:p>
        <a:p>
          <a:pPr marL="114300" lvl="1" indent="-114300" algn="l" defTabSz="533400">
            <a:lnSpc>
              <a:spcPct val="90000"/>
            </a:lnSpc>
            <a:spcBef>
              <a:spcPct val="0"/>
            </a:spcBef>
            <a:spcAft>
              <a:spcPct val="15000"/>
            </a:spcAft>
            <a:buChar char="•"/>
          </a:pPr>
          <a:r>
            <a:rPr lang="en-US" sz="1200" kern="1200" dirty="0"/>
            <a:t>NO ECCS available</a:t>
          </a:r>
        </a:p>
      </dsp:txBody>
      <dsp:txXfrm>
        <a:off x="7139518" y="1662214"/>
        <a:ext cx="1754636" cy="1112724"/>
      </dsp:txXfrm>
    </dsp:sp>
    <dsp:sp modelId="{8A89B71A-E888-401B-B6C8-8EC7D177251B}">
      <dsp:nvSpPr>
        <dsp:cNvPr id="0" name=""/>
        <dsp:cNvSpPr/>
      </dsp:nvSpPr>
      <dsp:spPr>
        <a:xfrm>
          <a:off x="7510205" y="982890"/>
          <a:ext cx="1621219" cy="6447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t>Reactor Accident</a:t>
          </a:r>
        </a:p>
      </dsp:txBody>
      <dsp:txXfrm>
        <a:off x="7529088" y="1001773"/>
        <a:ext cx="1583453" cy="6069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6/26/2021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different components (recirc pumps, shroud, draw in core and rods, overall flow through core)</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89645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tubes, thousands of welds, containment design (see below), moderator, coolant channels, overall flow, rod followers</a:t>
            </a:r>
          </a:p>
          <a:p>
            <a:endParaRPr lang="en-US" dirty="0"/>
          </a:p>
          <a:p>
            <a:pPr algn="l"/>
            <a:r>
              <a:rPr lang="en-US" sz="1800" b="1" i="0" u="none" strike="noStrike" baseline="0" dirty="0">
                <a:latin typeface="Times New Roman" panose="02020603050405020304" pitchFamily="18" charset="0"/>
              </a:rPr>
              <a:t>Accident Localization System. </a:t>
            </a:r>
            <a:r>
              <a:rPr lang="en-US" sz="1800" b="0" i="0" u="none" strike="noStrike" baseline="0" dirty="0">
                <a:latin typeface="Times New Roman" panose="02020603050405020304" pitchFamily="18" charset="0"/>
              </a:rPr>
              <a:t>RBMKs are</a:t>
            </a:r>
          </a:p>
          <a:p>
            <a:pPr algn="l"/>
            <a:r>
              <a:rPr lang="en-US" sz="1800" b="0" i="0" u="none" strike="noStrike" baseline="0" dirty="0">
                <a:latin typeface="Times New Roman" panose="02020603050405020304" pitchFamily="18" charset="0"/>
              </a:rPr>
              <a:t>protected by an Accident Localization System</a:t>
            </a:r>
          </a:p>
          <a:p>
            <a:pPr algn="l"/>
            <a:r>
              <a:rPr lang="en-US" sz="1800" b="0" i="0" u="none" strike="noStrike" baseline="0" dirty="0">
                <a:latin typeface="Times New Roman" panose="02020603050405020304" pitchFamily="18" charset="0"/>
              </a:rPr>
              <a:t>(ALS). This pressure suppression system encloses</a:t>
            </a:r>
          </a:p>
          <a:p>
            <a:pPr algn="l"/>
            <a:r>
              <a:rPr lang="en-US" sz="1800" b="0" i="0" u="none" strike="noStrike" baseline="0" dirty="0">
                <a:latin typeface="Times New Roman" panose="02020603050405020304" pitchFamily="18" charset="0"/>
              </a:rPr>
              <a:t>part of the main circulation circuit and consists of</a:t>
            </a:r>
          </a:p>
          <a:p>
            <a:pPr algn="l"/>
            <a:r>
              <a:rPr lang="en-US" sz="1800" b="0" i="0" u="none" strike="noStrike" baseline="0" dirty="0">
                <a:latin typeface="Times New Roman" panose="02020603050405020304" pitchFamily="18" charset="0"/>
              </a:rPr>
              <a:t>leak-tight compartments. All main pipelines,</a:t>
            </a:r>
          </a:p>
          <a:p>
            <a:pPr algn="l"/>
            <a:r>
              <a:rPr lang="en-US" sz="1800" b="0" i="0" u="none" strike="noStrike" baseline="0" dirty="0">
                <a:latin typeface="Times New Roman" panose="02020603050405020304" pitchFamily="18" charset="0"/>
              </a:rPr>
              <a:t>headers, and components carrying cooling water</a:t>
            </a:r>
          </a:p>
          <a:p>
            <a:pPr algn="l"/>
            <a:r>
              <a:rPr lang="en-US" sz="1800" b="0" i="0" u="none" strike="noStrike" baseline="0" dirty="0">
                <a:latin typeface="Times New Roman" panose="02020603050405020304" pitchFamily="18" charset="0"/>
              </a:rPr>
              <a:t>are part of the ALS. The ALS differs considerably</a:t>
            </a:r>
          </a:p>
          <a:p>
            <a:pPr algn="l"/>
            <a:r>
              <a:rPr lang="en-US" sz="1800" b="0" i="0" u="none" strike="noStrike" baseline="0" dirty="0">
                <a:latin typeface="Times New Roman" panose="02020603050405020304" pitchFamily="18" charset="0"/>
              </a:rPr>
              <a:t>in design from one plant to another. The reactor</a:t>
            </a:r>
          </a:p>
          <a:p>
            <a:pPr algn="l"/>
            <a:r>
              <a:rPr lang="en-US" sz="1800" b="0" i="0" u="none" strike="noStrike" baseline="0" dirty="0">
                <a:latin typeface="Times New Roman" panose="02020603050405020304" pitchFamily="18" charset="0"/>
              </a:rPr>
              <a:t>coolant system of first-generation RBMKs is not</a:t>
            </a:r>
          </a:p>
          <a:p>
            <a:pPr algn="l"/>
            <a:r>
              <a:rPr lang="en-US" sz="1800" b="0" i="0" u="none" strike="noStrike" baseline="0" dirty="0">
                <a:latin typeface="Times New Roman" panose="02020603050405020304" pitchFamily="18" charset="0"/>
              </a:rPr>
              <a:t>enclosed in a leak-tight ALS, as is the case at the</a:t>
            </a:r>
          </a:p>
          <a:p>
            <a:pPr algn="l"/>
            <a:r>
              <a:rPr lang="en-US" sz="1800" b="0" i="0" u="none" strike="noStrike" baseline="0" dirty="0">
                <a:latin typeface="Times New Roman" panose="02020603050405020304" pitchFamily="18" charset="0"/>
              </a:rPr>
              <a:t>other RBMKs. Even in these other RBMKs, however,</a:t>
            </a:r>
          </a:p>
          <a:p>
            <a:pPr algn="l"/>
            <a:r>
              <a:rPr lang="en-US" sz="1800" b="0" i="0" u="none" strike="noStrike" baseline="0" dirty="0">
                <a:latin typeface="Times New Roman" panose="02020603050405020304" pitchFamily="18" charset="0"/>
              </a:rPr>
              <a:t>only part of the reactor coolant circuit is</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43106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 followers caused positive scrams</a:t>
            </a:r>
          </a:p>
          <a:p>
            <a:r>
              <a:rPr lang="en-US" dirty="0"/>
              <a:t>Positive void coefficient talk about in next part</a:t>
            </a:r>
          </a:p>
          <a:p>
            <a:r>
              <a:rPr lang="en-US" dirty="0"/>
              <a:t>Thousands of pressure tubes. Thousands of welds</a:t>
            </a:r>
          </a:p>
          <a:p>
            <a:r>
              <a:rPr lang="en-US" dirty="0"/>
              <a:t>Hard to control at low powers (oscillations)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dirty="0"/>
          </a:p>
        </p:txBody>
      </p:sp>
    </p:spTree>
    <p:extLst>
      <p:ext uri="{BB962C8B-B14F-4D97-AF65-F5344CB8AC3E}">
        <p14:creationId xmlns:p14="http://schemas.microsoft.com/office/powerpoint/2010/main" val="399715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Xe plays a role later</a:t>
            </a:r>
          </a:p>
          <a:p>
            <a:r>
              <a:rPr lang="en-US" dirty="0"/>
              <a:t>Doppler broadening small effect overall</a:t>
            </a:r>
          </a:p>
          <a:p>
            <a:r>
              <a:rPr lang="en-US" dirty="0"/>
              <a:t>Ignore </a:t>
            </a:r>
            <a:r>
              <a:rPr lang="en-US" dirty="0" err="1"/>
              <a:t>Sm</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310087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Boron can make MTC positive depending on time in core life</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222201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Graphite moderated cores water acts as poison &gt; less water (more boiling) &gt; more moderation &gt; more power</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37001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Nonnuclear experts running tests (numerous examples of safety systems defeated for testing C/T procedures but IAW engineers)</a:t>
            </a:r>
          </a:p>
          <a:p>
            <a:r>
              <a:rPr lang="en-US" dirty="0"/>
              <a:t>Sophistication in simulation failed soviets</a:t>
            </a:r>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dirty="0"/>
          </a:p>
        </p:txBody>
      </p:sp>
    </p:spTree>
    <p:extLst>
      <p:ext uri="{BB962C8B-B14F-4D97-AF65-F5344CB8AC3E}">
        <p14:creationId xmlns:p14="http://schemas.microsoft.com/office/powerpoint/2010/main" val="3813628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6/26/2021</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6/26/2021</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6/26/2021</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6/26/2021</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6/26/2021</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6/26/2021</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6/26/2021</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6/26/2021</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6/26/2021</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6/26/2021</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6/26/2021</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6/26/2021</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BWR Design, Dynamics, and Chernobyl Disaster</a:t>
            </a:r>
          </a:p>
        </p:txBody>
      </p:sp>
      <p:sp>
        <p:nvSpPr>
          <p:cNvPr id="3" name="Subtitle 2"/>
          <p:cNvSpPr>
            <a:spLocks noGrp="1"/>
          </p:cNvSpPr>
          <p:nvPr>
            <p:ph type="subTitle" idx="1"/>
          </p:nvPr>
        </p:nvSpPr>
        <p:spPr/>
        <p:txBody>
          <a:bodyPr/>
          <a:lstStyle/>
          <a:p>
            <a:r>
              <a:rPr lang="en-US" dirty="0"/>
              <a:t>Nathan Cox</a:t>
            </a: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The Non-Nuclear Chain Reaction that read to Prompt Criticality</a:t>
            </a:r>
          </a:p>
        </p:txBody>
      </p:sp>
      <p:graphicFrame>
        <p:nvGraphicFramePr>
          <p:cNvPr id="3" name="Content Placeholder 2" descr="Alternating flow showing sequence of 3 steps in a process and their task descriptions"/>
          <p:cNvGraphicFramePr>
            <a:graphicFrameLocks noGrp="1"/>
          </p:cNvGraphicFramePr>
          <p:nvPr>
            <p:ph idx="1"/>
            <p:extLst>
              <p:ext uri="{D42A27DB-BD31-4B8C-83A1-F6EECF244321}">
                <p14:modId xmlns:p14="http://schemas.microsoft.com/office/powerpoint/2010/main" val="1315671544"/>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7D11-B6AC-4373-A3D2-1A1C7F2B8378}"/>
              </a:ext>
            </a:extLst>
          </p:cNvPr>
          <p:cNvSpPr>
            <a:spLocks noGrp="1"/>
          </p:cNvSpPr>
          <p:nvPr>
            <p:ph type="title"/>
          </p:nvPr>
        </p:nvSpPr>
        <p:spPr/>
        <p:txBody>
          <a:bodyPr/>
          <a:lstStyle/>
          <a:p>
            <a:r>
              <a:rPr lang="en-US" dirty="0"/>
              <a:t>What were they testing?</a:t>
            </a:r>
          </a:p>
        </p:txBody>
      </p:sp>
      <p:sp>
        <p:nvSpPr>
          <p:cNvPr id="3" name="Content Placeholder 2">
            <a:extLst>
              <a:ext uri="{FF2B5EF4-FFF2-40B4-BE49-F238E27FC236}">
                <a16:creationId xmlns:a16="http://schemas.microsoft.com/office/drawing/2014/main" id="{FDB83812-E23A-457D-8840-832022AB5222}"/>
              </a:ext>
            </a:extLst>
          </p:cNvPr>
          <p:cNvSpPr>
            <a:spLocks noGrp="1"/>
          </p:cNvSpPr>
          <p:nvPr>
            <p:ph idx="1"/>
          </p:nvPr>
        </p:nvSpPr>
        <p:spPr/>
        <p:txBody>
          <a:bodyPr/>
          <a:lstStyle/>
          <a:p>
            <a:pPr marL="0" indent="0" algn="l">
              <a:buNone/>
            </a:pPr>
            <a:r>
              <a:rPr lang="en-US" sz="2000" dirty="0"/>
              <a:t>How long after turbine trip would generator supply rated voltage for essential equipment</a:t>
            </a:r>
          </a:p>
          <a:p>
            <a:pPr marL="0" indent="0" algn="l">
              <a:buNone/>
            </a:pPr>
            <a:endParaRPr lang="en-US" sz="2000" dirty="0"/>
          </a:p>
        </p:txBody>
      </p:sp>
      <p:pic>
        <p:nvPicPr>
          <p:cNvPr id="6146" name="Picture 2" descr="See the source image">
            <a:extLst>
              <a:ext uri="{FF2B5EF4-FFF2-40B4-BE49-F238E27FC236}">
                <a16:creationId xmlns:a16="http://schemas.microsoft.com/office/drawing/2014/main" id="{F4F7D673-546B-4E40-91BC-4A7F8A0A8C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3" y="2667000"/>
            <a:ext cx="4749709" cy="316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1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2268-60E7-4C62-A876-6EC2F45B60A8}"/>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10A490EB-0015-481D-8C2B-43F7519D416E}"/>
              </a:ext>
            </a:extLst>
          </p:cNvPr>
          <p:cNvSpPr>
            <a:spLocks noGrp="1"/>
          </p:cNvSpPr>
          <p:nvPr>
            <p:ph idx="1"/>
          </p:nvPr>
        </p:nvSpPr>
        <p:spPr/>
        <p:txBody>
          <a:bodyPr/>
          <a:lstStyle/>
          <a:p>
            <a:r>
              <a:rPr lang="en-US" dirty="0"/>
              <a:t>-12 hours: Reactor powered down to 50 percent, 1 turbine taken offline.</a:t>
            </a:r>
          </a:p>
          <a:p>
            <a:r>
              <a:rPr lang="en-US" dirty="0"/>
              <a:t>-11 hours: ECCS bypassed C/T test procedure. Load dispatcher asked for continued power operation, power descent halted.</a:t>
            </a:r>
          </a:p>
          <a:p>
            <a:r>
              <a:rPr lang="en-US" dirty="0"/>
              <a:t>-2 hours: Power descent continued. Setpoint for power descent improperly set, power falls to 30MW. Test required 700-1000MW. </a:t>
            </a:r>
          </a:p>
          <a:p>
            <a:r>
              <a:rPr lang="en-US" dirty="0"/>
              <a:t>-23 minutes: Power stabilized at 200MW by pulling additional control rods.</a:t>
            </a:r>
          </a:p>
        </p:txBody>
      </p:sp>
    </p:spTree>
    <p:extLst>
      <p:ext uri="{BB962C8B-B14F-4D97-AF65-F5344CB8AC3E}">
        <p14:creationId xmlns:p14="http://schemas.microsoft.com/office/powerpoint/2010/main" val="18654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2268-60E7-4C62-A876-6EC2F45B60A8}"/>
              </a:ext>
            </a:extLst>
          </p:cNvPr>
          <p:cNvSpPr>
            <a:spLocks noGrp="1"/>
          </p:cNvSpPr>
          <p:nvPr>
            <p:ph type="title"/>
          </p:nvPr>
        </p:nvSpPr>
        <p:spPr/>
        <p:txBody>
          <a:bodyPr/>
          <a:lstStyle/>
          <a:p>
            <a:r>
              <a:rPr lang="en-US" dirty="0"/>
              <a:t>Timeline Continues</a:t>
            </a:r>
          </a:p>
        </p:txBody>
      </p:sp>
      <p:sp>
        <p:nvSpPr>
          <p:cNvPr id="3" name="Content Placeholder 2">
            <a:extLst>
              <a:ext uri="{FF2B5EF4-FFF2-40B4-BE49-F238E27FC236}">
                <a16:creationId xmlns:a16="http://schemas.microsoft.com/office/drawing/2014/main" id="{10A490EB-0015-481D-8C2B-43F7519D416E}"/>
              </a:ext>
            </a:extLst>
          </p:cNvPr>
          <p:cNvSpPr>
            <a:spLocks noGrp="1"/>
          </p:cNvSpPr>
          <p:nvPr>
            <p:ph idx="1"/>
          </p:nvPr>
        </p:nvSpPr>
        <p:spPr/>
        <p:txBody>
          <a:bodyPr>
            <a:normAutofit lnSpcReduction="10000"/>
          </a:bodyPr>
          <a:lstStyle/>
          <a:p>
            <a:r>
              <a:rPr lang="en-US" dirty="0"/>
              <a:t>-20 minutes: Two additional Main Recirculation Pumps were started so that all 8 Main Recirculation Pumps were running. Reactor noted as difficult to control so operators bypassed automatic SCRAM signals for pressure and water level.</a:t>
            </a:r>
          </a:p>
          <a:p>
            <a:r>
              <a:rPr lang="en-US" dirty="0"/>
              <a:t>-20 to -1 minute: additional control rods were pulled to maintain 200MW. Operators bypassed main turbine trip SCRAM to allow for repeating test if necessary</a:t>
            </a:r>
          </a:p>
          <a:p>
            <a:r>
              <a:rPr lang="en-US" dirty="0"/>
              <a:t>-1 minute: Operators noted that available reactivity margin had dropped below the level requiring immediate reactor shutdown. Operators continued with test. </a:t>
            </a:r>
          </a:p>
          <a:p>
            <a:endParaRPr lang="en-US" dirty="0"/>
          </a:p>
        </p:txBody>
      </p:sp>
    </p:spTree>
    <p:extLst>
      <p:ext uri="{BB962C8B-B14F-4D97-AF65-F5344CB8AC3E}">
        <p14:creationId xmlns:p14="http://schemas.microsoft.com/office/powerpoint/2010/main" val="73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2268-60E7-4C62-A876-6EC2F45B60A8}"/>
              </a:ext>
            </a:extLst>
          </p:cNvPr>
          <p:cNvSpPr>
            <a:spLocks noGrp="1"/>
          </p:cNvSpPr>
          <p:nvPr>
            <p:ph type="title"/>
          </p:nvPr>
        </p:nvSpPr>
        <p:spPr/>
        <p:txBody>
          <a:bodyPr/>
          <a:lstStyle/>
          <a:p>
            <a:r>
              <a:rPr lang="en-US" dirty="0"/>
              <a:t>Timeline Continues</a:t>
            </a:r>
          </a:p>
        </p:txBody>
      </p:sp>
      <p:sp>
        <p:nvSpPr>
          <p:cNvPr id="3" name="Content Placeholder 2">
            <a:extLst>
              <a:ext uri="{FF2B5EF4-FFF2-40B4-BE49-F238E27FC236}">
                <a16:creationId xmlns:a16="http://schemas.microsoft.com/office/drawing/2014/main" id="{10A490EB-0015-481D-8C2B-43F7519D416E}"/>
              </a:ext>
            </a:extLst>
          </p:cNvPr>
          <p:cNvSpPr>
            <a:spLocks noGrp="1"/>
          </p:cNvSpPr>
          <p:nvPr>
            <p:ph idx="1"/>
          </p:nvPr>
        </p:nvSpPr>
        <p:spPr/>
        <p:txBody>
          <a:bodyPr/>
          <a:lstStyle/>
          <a:p>
            <a:r>
              <a:rPr lang="en-US" dirty="0"/>
              <a:t>Test start time 0: Operators trip turbine, four of eight Main recirculation Pumps begin idling. Reactor still at power. </a:t>
            </a:r>
          </a:p>
          <a:p>
            <a:r>
              <a:rPr lang="en-US" dirty="0"/>
              <a:t>+36 seconds: Automatic rod insertion began but was too slow to prevent power increase, so operator initiated manual reactor SCRAM. Loud noise was heard. Operator noted power was not lowering so they deenergized control rod drives. </a:t>
            </a:r>
          </a:p>
          <a:p>
            <a:r>
              <a:rPr lang="en-US" dirty="0"/>
              <a:t>+38-39 seconds: Second loud noise</a:t>
            </a:r>
          </a:p>
        </p:txBody>
      </p:sp>
    </p:spTree>
    <p:extLst>
      <p:ext uri="{BB962C8B-B14F-4D97-AF65-F5344CB8AC3E}">
        <p14:creationId xmlns:p14="http://schemas.microsoft.com/office/powerpoint/2010/main" val="185340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8FD1-39EF-4245-95F6-7416DD08659B}"/>
              </a:ext>
            </a:extLst>
          </p:cNvPr>
          <p:cNvSpPr>
            <a:spLocks noGrp="1"/>
          </p:cNvSpPr>
          <p:nvPr>
            <p:ph type="title"/>
          </p:nvPr>
        </p:nvSpPr>
        <p:spPr/>
        <p:txBody>
          <a:bodyPr/>
          <a:lstStyle/>
          <a:p>
            <a:r>
              <a:rPr lang="en-US" dirty="0"/>
              <a:t>Could something like this happen in US?</a:t>
            </a:r>
          </a:p>
        </p:txBody>
      </p:sp>
      <p:sp>
        <p:nvSpPr>
          <p:cNvPr id="3" name="TextBox 2">
            <a:extLst>
              <a:ext uri="{FF2B5EF4-FFF2-40B4-BE49-F238E27FC236}">
                <a16:creationId xmlns:a16="http://schemas.microsoft.com/office/drawing/2014/main" id="{0B92FDA1-8BED-4150-9BF0-BD988CD62E1D}"/>
              </a:ext>
            </a:extLst>
          </p:cNvPr>
          <p:cNvSpPr txBox="1"/>
          <p:nvPr/>
        </p:nvSpPr>
        <p:spPr>
          <a:xfrm>
            <a:off x="4914262" y="3105834"/>
            <a:ext cx="2360299" cy="646331"/>
          </a:xfrm>
          <a:prstGeom prst="rect">
            <a:avLst/>
          </a:prstGeom>
          <a:noFill/>
          <a:ln>
            <a:solidFill>
              <a:schemeClr val="bg2"/>
            </a:solidFill>
          </a:ln>
        </p:spPr>
        <p:txBody>
          <a:bodyPr wrap="square" rtlCol="0" anchor="ctr" anchorCtr="1">
            <a:spAutoFit/>
          </a:bodyPr>
          <a:lstStyle/>
          <a:p>
            <a:r>
              <a:rPr lang="en-US" sz="3600" dirty="0"/>
              <a:t>Maybe…</a:t>
            </a:r>
          </a:p>
        </p:txBody>
      </p:sp>
    </p:spTree>
    <p:extLst>
      <p:ext uri="{BB962C8B-B14F-4D97-AF65-F5344CB8AC3E}">
        <p14:creationId xmlns:p14="http://schemas.microsoft.com/office/powerpoint/2010/main" val="277681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619-4250-4AA5-B366-E1E68F06F63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41835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9D0A-376A-4922-89A2-47AEBC3E0293}"/>
              </a:ext>
            </a:extLst>
          </p:cNvPr>
          <p:cNvSpPr>
            <a:spLocks noGrp="1"/>
          </p:cNvSpPr>
          <p:nvPr>
            <p:ph type="title"/>
          </p:nvPr>
        </p:nvSpPr>
        <p:spPr/>
        <p:txBody>
          <a:bodyPr/>
          <a:lstStyle/>
          <a:p>
            <a:pPr algn="ctr"/>
            <a:r>
              <a:rPr lang="en-US" dirty="0"/>
              <a:t>Basic Reactor Design – Generic GE</a:t>
            </a:r>
          </a:p>
        </p:txBody>
      </p:sp>
      <p:pic>
        <p:nvPicPr>
          <p:cNvPr id="2050" name="Picture 2" descr="See the source image">
            <a:extLst>
              <a:ext uri="{FF2B5EF4-FFF2-40B4-BE49-F238E27FC236}">
                <a16:creationId xmlns:a16="http://schemas.microsoft.com/office/drawing/2014/main" id="{21E3DCB1-DD4E-4AA4-A9B3-E6A834FB02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5124" y="2133600"/>
            <a:ext cx="383857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9D0A-376A-4922-89A2-47AEBC3E0293}"/>
              </a:ext>
            </a:extLst>
          </p:cNvPr>
          <p:cNvSpPr>
            <a:spLocks noGrp="1"/>
          </p:cNvSpPr>
          <p:nvPr>
            <p:ph type="title"/>
          </p:nvPr>
        </p:nvSpPr>
        <p:spPr/>
        <p:txBody>
          <a:bodyPr/>
          <a:lstStyle/>
          <a:p>
            <a:pPr algn="ctr"/>
            <a:r>
              <a:rPr lang="en-US" dirty="0"/>
              <a:t>Basic Reactor Design-RBMK1000</a:t>
            </a:r>
          </a:p>
        </p:txBody>
      </p:sp>
      <p:pic>
        <p:nvPicPr>
          <p:cNvPr id="2052" name="Picture 4" descr="See the source image">
            <a:extLst>
              <a:ext uri="{FF2B5EF4-FFF2-40B4-BE49-F238E27FC236}">
                <a16:creationId xmlns:a16="http://schemas.microsoft.com/office/drawing/2014/main" id="{820D820D-9734-4FDE-9765-3F849D2D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2" y="2667000"/>
            <a:ext cx="3886200" cy="34115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8477A3F-D6A1-4BD0-86E3-1136DC0BB3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813" y="2667000"/>
            <a:ext cx="3886200" cy="341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D480-C692-4D31-A00F-98F8313D0B56}"/>
              </a:ext>
            </a:extLst>
          </p:cNvPr>
          <p:cNvSpPr>
            <a:spLocks noGrp="1"/>
          </p:cNvSpPr>
          <p:nvPr>
            <p:ph type="title"/>
          </p:nvPr>
        </p:nvSpPr>
        <p:spPr/>
        <p:txBody>
          <a:bodyPr/>
          <a:lstStyle/>
          <a:p>
            <a:pPr algn="ctr"/>
            <a:r>
              <a:rPr lang="en-US" dirty="0"/>
              <a:t>RBMK1000 Design Advantages over GE</a:t>
            </a:r>
          </a:p>
        </p:txBody>
      </p:sp>
      <p:sp>
        <p:nvSpPr>
          <p:cNvPr id="3" name="Content Placeholder 2">
            <a:extLst>
              <a:ext uri="{FF2B5EF4-FFF2-40B4-BE49-F238E27FC236}">
                <a16:creationId xmlns:a16="http://schemas.microsoft.com/office/drawing/2014/main" id="{0A12E870-0657-47A6-A4C5-45B94D6AC0E9}"/>
              </a:ext>
            </a:extLst>
          </p:cNvPr>
          <p:cNvSpPr>
            <a:spLocks noGrp="1"/>
          </p:cNvSpPr>
          <p:nvPr>
            <p:ph idx="1"/>
          </p:nvPr>
        </p:nvSpPr>
        <p:spPr/>
        <p:txBody>
          <a:bodyPr/>
          <a:lstStyle/>
          <a:p>
            <a:pPr marL="0" indent="0">
              <a:buNone/>
            </a:pPr>
            <a:r>
              <a:rPr lang="en-US" dirty="0"/>
              <a:t>Economics</a:t>
            </a:r>
          </a:p>
          <a:p>
            <a:pPr lvl="1"/>
            <a:r>
              <a:rPr lang="en-US" dirty="0"/>
              <a:t>ONLINE REFUELING</a:t>
            </a:r>
          </a:p>
          <a:p>
            <a:pPr lvl="1"/>
            <a:r>
              <a:rPr lang="en-US" dirty="0"/>
              <a:t>ALMOST NO ENRICHMENT</a:t>
            </a:r>
          </a:p>
          <a:p>
            <a:pPr lvl="1"/>
            <a:r>
              <a:rPr lang="en-US" dirty="0"/>
              <a:t>Proliferation</a:t>
            </a:r>
          </a:p>
          <a:p>
            <a:pPr lvl="1"/>
            <a:r>
              <a:rPr lang="en-US" dirty="0"/>
              <a:t>Cheaper to build</a:t>
            </a:r>
          </a:p>
          <a:p>
            <a:pPr lvl="1"/>
            <a:endParaRPr lang="en-US" dirty="0"/>
          </a:p>
          <a:p>
            <a:pPr lvl="1"/>
            <a:endParaRPr lang="en-US" dirty="0"/>
          </a:p>
        </p:txBody>
      </p:sp>
      <p:pic>
        <p:nvPicPr>
          <p:cNvPr id="4098" name="Picture 2" descr="See the source image">
            <a:extLst>
              <a:ext uri="{FF2B5EF4-FFF2-40B4-BE49-F238E27FC236}">
                <a16:creationId xmlns:a16="http://schemas.microsoft.com/office/drawing/2014/main" id="{81776B1F-9EE3-46FB-9577-98932D0C1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404" y="1904999"/>
            <a:ext cx="3581400" cy="421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0708-CFF5-453B-B570-EF57276D1EF3}"/>
              </a:ext>
            </a:extLst>
          </p:cNvPr>
          <p:cNvSpPr>
            <a:spLocks noGrp="1"/>
          </p:cNvSpPr>
          <p:nvPr>
            <p:ph type="title"/>
          </p:nvPr>
        </p:nvSpPr>
        <p:spPr/>
        <p:txBody>
          <a:bodyPr/>
          <a:lstStyle/>
          <a:p>
            <a:r>
              <a:rPr lang="en-US" dirty="0"/>
              <a:t>RBMK Design Disadvantages to GE</a:t>
            </a:r>
          </a:p>
        </p:txBody>
      </p:sp>
      <p:sp>
        <p:nvSpPr>
          <p:cNvPr id="3" name="Content Placeholder 2">
            <a:extLst>
              <a:ext uri="{FF2B5EF4-FFF2-40B4-BE49-F238E27FC236}">
                <a16:creationId xmlns:a16="http://schemas.microsoft.com/office/drawing/2014/main" id="{23170604-6658-4290-A9A6-09815575404A}"/>
              </a:ext>
            </a:extLst>
          </p:cNvPr>
          <p:cNvSpPr>
            <a:spLocks noGrp="1"/>
          </p:cNvSpPr>
          <p:nvPr>
            <p:ph idx="1"/>
          </p:nvPr>
        </p:nvSpPr>
        <p:spPr/>
        <p:txBody>
          <a:bodyPr/>
          <a:lstStyle/>
          <a:p>
            <a:r>
              <a:rPr lang="en-US" dirty="0"/>
              <a:t>Positive Void Coefficient</a:t>
            </a:r>
          </a:p>
          <a:p>
            <a:r>
              <a:rPr lang="en-US" dirty="0"/>
              <a:t>Containment?</a:t>
            </a:r>
          </a:p>
          <a:p>
            <a:r>
              <a:rPr lang="en-US" dirty="0"/>
              <a:t>Welds, welds, welds</a:t>
            </a:r>
          </a:p>
          <a:p>
            <a:r>
              <a:rPr lang="en-US" dirty="0"/>
              <a:t>No passive DHR</a:t>
            </a:r>
          </a:p>
          <a:p>
            <a:r>
              <a:rPr lang="en-US" dirty="0"/>
              <a:t>Hard to control at low powers</a:t>
            </a:r>
          </a:p>
          <a:p>
            <a:r>
              <a:rPr lang="en-US" dirty="0"/>
              <a:t>Positive initial SCRAM reactivity </a:t>
            </a:r>
          </a:p>
          <a:p>
            <a:r>
              <a:rPr lang="en-US" dirty="0"/>
              <a:t>Rod followers</a:t>
            </a:r>
          </a:p>
        </p:txBody>
      </p:sp>
      <p:pic>
        <p:nvPicPr>
          <p:cNvPr id="5122" name="Picture 2" descr="See the source image">
            <a:extLst>
              <a:ext uri="{FF2B5EF4-FFF2-40B4-BE49-F238E27FC236}">
                <a16:creationId xmlns:a16="http://schemas.microsoft.com/office/drawing/2014/main" id="{4E5452A0-8652-41F2-B567-B0AEE34B0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012" y="1714499"/>
            <a:ext cx="4495799"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D088-BC7B-48AF-8C87-AC856218BA68}"/>
              </a:ext>
            </a:extLst>
          </p:cNvPr>
          <p:cNvSpPr>
            <a:spLocks noGrp="1"/>
          </p:cNvSpPr>
          <p:nvPr>
            <p:ph type="title"/>
          </p:nvPr>
        </p:nvSpPr>
        <p:spPr/>
        <p:txBody>
          <a:bodyPr/>
          <a:lstStyle/>
          <a:p>
            <a:r>
              <a:rPr lang="en-US" dirty="0"/>
              <a:t>Reactivity Balance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9B2DB2-3D30-4489-9DE1-7CA2B2E66782}"/>
                  </a:ext>
                </a:extLst>
              </p:cNvPr>
              <p:cNvSpPr>
                <a:spLocks noGrp="1"/>
              </p:cNvSpPr>
              <p:nvPr>
                <p:ph idx="1"/>
              </p:nvPr>
            </p:nvSpPr>
            <p:spPr/>
            <p:txBody>
              <a:bodyPr/>
              <a:lstStyle/>
              <a:p>
                <a:r>
                  <a:rPr lang="en-US" dirty="0"/>
                  <a:t>Power Reactivity Coefficient Breakdown</a:t>
                </a:r>
              </a:p>
              <a:p>
                <a:pPr lvl="1"/>
                <a:r>
                  <a:rPr lang="en-US" dirty="0"/>
                  <a:t>Void Coefficient</a:t>
                </a:r>
              </a:p>
              <a:p>
                <a:pPr lvl="1"/>
                <a:r>
                  <a:rPr lang="en-US" dirty="0"/>
                  <a:t>Fuel Temperature (Doppler) Coefficient</a:t>
                </a:r>
              </a:p>
              <a:p>
                <a:r>
                  <a:rPr lang="en-US" dirty="0"/>
                  <a:t>Moderator Temperature Coefficient</a:t>
                </a:r>
              </a:p>
              <a:p>
                <a:r>
                  <a:rPr lang="en-US" dirty="0" err="1"/>
                  <a:t>Sm</a:t>
                </a:r>
                <a:endParaRPr lang="en-US" dirty="0"/>
              </a:p>
              <a:p>
                <a:r>
                  <a:rPr lang="en-US" dirty="0"/>
                  <a:t>Xe</a:t>
                </a: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Calibri" panose="020F0502020204030204" pitchFamily="34" charset="0"/>
                            </a:rPr>
                            <m:t>𝜌</m:t>
                          </m:r>
                        </m:e>
                        <m:sub>
                          <m:r>
                            <a:rPr lang="en-US" sz="1800" i="1">
                              <a:effectLst/>
                              <a:latin typeface="Cambria Math" panose="02040503050406030204" pitchFamily="18" charset="0"/>
                              <a:ea typeface="Times New Roman" panose="02020603050405020304" pitchFamily="18" charset="0"/>
                            </a:rPr>
                            <m:t>𝑃𝑜𝑤𝑒𝑟</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𝜌</m:t>
                          </m:r>
                        </m:e>
                        <m:sub>
                          <m:r>
                            <a:rPr lang="en-US" sz="1800" i="1">
                              <a:effectLst/>
                              <a:latin typeface="Cambria Math" panose="02040503050406030204" pitchFamily="18" charset="0"/>
                              <a:ea typeface="Times New Roman" panose="02020603050405020304" pitchFamily="18" charset="0"/>
                            </a:rPr>
                            <m:t>𝑀𝑇𝐶</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Calibri" panose="020F0502020204030204" pitchFamily="34" charset="0"/>
                            </a:rPr>
                            <m:t>𝜌</m:t>
                          </m:r>
                        </m:e>
                        <m:sub>
                          <m:r>
                            <a:rPr lang="en-US" sz="1800" i="1">
                              <a:effectLst/>
                              <a:latin typeface="Cambria Math" panose="02040503050406030204" pitchFamily="18" charset="0"/>
                              <a:ea typeface="Times New Roman" panose="02020603050405020304" pitchFamily="18" charset="0"/>
                            </a:rPr>
                            <m:t>𝑋𝑒</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Calibri" panose="020F0502020204030204" pitchFamily="34" charset="0"/>
                            </a:rPr>
                            <m:t>𝜌</m:t>
                          </m:r>
                        </m:e>
                        <m:sub>
                          <m:r>
                            <a:rPr lang="en-US" sz="1800" i="1">
                              <a:effectLst/>
                              <a:latin typeface="Cambria Math" panose="02040503050406030204" pitchFamily="18" charset="0"/>
                              <a:ea typeface="Times New Roman" panose="02020603050405020304" pitchFamily="18" charset="0"/>
                            </a:rPr>
                            <m:t>𝑆𝑚</m:t>
                          </m:r>
                        </m:sub>
                      </m:s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𝜌</m:t>
                          </m:r>
                        </m:e>
                        <m:sub>
                          <m:r>
                            <a:rPr lang="en-US" sz="1800" i="1">
                              <a:effectLst/>
                              <a:latin typeface="Cambria Math" panose="02040503050406030204" pitchFamily="18" charset="0"/>
                              <a:ea typeface="Times New Roman" panose="02020603050405020304" pitchFamily="18" charset="0"/>
                            </a:rPr>
                            <m:t>𝑒𝑥𝑐𝑒𝑠𝑠</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𝑓𝑢𝑒𝑙</m:t>
                          </m:r>
                          <m:r>
                            <a:rPr lang="en-US" sz="1800" i="1">
                              <a:effectLst/>
                              <a:latin typeface="Cambria Math" panose="02040503050406030204" pitchFamily="18" charset="0"/>
                              <a:ea typeface="Times New Roman" panose="02020603050405020304" pitchFamily="18" charset="0"/>
                            </a:rPr>
                            <m:t>)</m:t>
                          </m:r>
                        </m:sub>
                      </m:sSub>
                    </m:oMath>
                  </m:oMathPara>
                </a14:m>
                <a:endParaRPr lang="en-US" sz="1800" dirty="0">
                  <a:effectLst/>
                  <a:latin typeface="Times New Roman" panose="02020603050405020304" pitchFamily="18" charset="0"/>
                  <a:ea typeface="Calibri" panose="020F0502020204030204" pitchFamily="34" charset="0"/>
                </a:endParaRPr>
              </a:p>
              <a:p>
                <a:endParaRPr lang="en-US" dirty="0"/>
              </a:p>
              <a:p>
                <a:endParaRPr lang="en-US" dirty="0"/>
              </a:p>
            </p:txBody>
          </p:sp>
        </mc:Choice>
        <mc:Fallback xmlns="">
          <p:sp>
            <p:nvSpPr>
              <p:cNvPr id="3" name="Content Placeholder 2">
                <a:extLst>
                  <a:ext uri="{FF2B5EF4-FFF2-40B4-BE49-F238E27FC236}">
                    <a16:creationId xmlns:a16="http://schemas.microsoft.com/office/drawing/2014/main" id="{469B2DB2-3D30-4489-9DE1-7CA2B2E66782}"/>
                  </a:ext>
                </a:extLst>
              </p:cNvPr>
              <p:cNvSpPr>
                <a:spLocks noGrp="1" noRot="1" noChangeAspect="1" noMove="1" noResize="1" noEditPoints="1" noAdjustHandles="1" noChangeArrowheads="1" noChangeShapeType="1" noTextEdit="1"/>
              </p:cNvSpPr>
              <p:nvPr>
                <p:ph idx="1"/>
              </p:nvPr>
            </p:nvSpPr>
            <p:spPr>
              <a:blipFill>
                <a:blip r:embed="rId3"/>
                <a:stretch>
                  <a:fillRect l="-935" t="-1923"/>
                </a:stretch>
              </a:blipFill>
            </p:spPr>
            <p:txBody>
              <a:bodyPr/>
              <a:lstStyle/>
              <a:p>
                <a:r>
                  <a:rPr lang="en-US">
                    <a:noFill/>
                  </a:rPr>
                  <a:t> </a:t>
                </a:r>
              </a:p>
            </p:txBody>
          </p:sp>
        </mc:Fallback>
      </mc:AlternateContent>
    </p:spTree>
    <p:extLst>
      <p:ext uri="{BB962C8B-B14F-4D97-AF65-F5344CB8AC3E}">
        <p14:creationId xmlns:p14="http://schemas.microsoft.com/office/powerpoint/2010/main" val="117666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BEC3-1167-46C4-B292-A72BD041C549}"/>
              </a:ext>
            </a:extLst>
          </p:cNvPr>
          <p:cNvSpPr>
            <a:spLocks noGrp="1"/>
          </p:cNvSpPr>
          <p:nvPr>
            <p:ph type="title"/>
          </p:nvPr>
        </p:nvSpPr>
        <p:spPr/>
        <p:txBody>
          <a:bodyPr/>
          <a:lstStyle/>
          <a:p>
            <a:pPr algn="ctr"/>
            <a:r>
              <a:rPr lang="en-US" dirty="0"/>
              <a:t>Light Water Reactor Power Comparisons</a:t>
            </a:r>
          </a:p>
        </p:txBody>
      </p:sp>
      <p:sp>
        <p:nvSpPr>
          <p:cNvPr id="3" name="Text Placeholder 2">
            <a:extLst>
              <a:ext uri="{FF2B5EF4-FFF2-40B4-BE49-F238E27FC236}">
                <a16:creationId xmlns:a16="http://schemas.microsoft.com/office/drawing/2014/main" id="{F5CC9AE0-D8CB-44CE-9D2C-F7F9497E1C60}"/>
              </a:ext>
            </a:extLst>
          </p:cNvPr>
          <p:cNvSpPr>
            <a:spLocks noGrp="1"/>
          </p:cNvSpPr>
          <p:nvPr>
            <p:ph type="body" idx="1"/>
          </p:nvPr>
        </p:nvSpPr>
        <p:spPr/>
        <p:txBody>
          <a:bodyPr/>
          <a:lstStyle/>
          <a:p>
            <a:pPr algn="ctr"/>
            <a:r>
              <a:rPr lang="en-US" dirty="0" err="1">
                <a:solidFill>
                  <a:schemeClr val="tx1"/>
                </a:solidFill>
              </a:rPr>
              <a:t>Bwr</a:t>
            </a:r>
            <a:endParaRPr lang="en-US" dirty="0">
              <a:solidFill>
                <a:schemeClr val="tx1"/>
              </a:solidFill>
            </a:endParaRPr>
          </a:p>
        </p:txBody>
      </p:sp>
      <p:sp>
        <p:nvSpPr>
          <p:cNvPr id="4" name="Content Placeholder 3">
            <a:extLst>
              <a:ext uri="{FF2B5EF4-FFF2-40B4-BE49-F238E27FC236}">
                <a16:creationId xmlns:a16="http://schemas.microsoft.com/office/drawing/2014/main" id="{F8FE52C2-681B-4076-909F-27EC679538E9}"/>
              </a:ext>
            </a:extLst>
          </p:cNvPr>
          <p:cNvSpPr>
            <a:spLocks noGrp="1"/>
          </p:cNvSpPr>
          <p:nvPr>
            <p:ph sz="half" idx="2"/>
          </p:nvPr>
        </p:nvSpPr>
        <p:spPr/>
        <p:txBody>
          <a:bodyPr/>
          <a:lstStyle/>
          <a:p>
            <a:r>
              <a:rPr lang="en-US" dirty="0"/>
              <a:t>Reactor power driven by voiding </a:t>
            </a:r>
          </a:p>
          <a:p>
            <a:r>
              <a:rPr lang="en-US" dirty="0"/>
              <a:t>No boron used during normal operation</a:t>
            </a:r>
          </a:p>
          <a:p>
            <a:r>
              <a:rPr lang="en-US" dirty="0"/>
              <a:t>Voiding is controlled by changing flow, pressure, or heat generation (pulling control rods)</a:t>
            </a:r>
          </a:p>
        </p:txBody>
      </p:sp>
      <p:sp>
        <p:nvSpPr>
          <p:cNvPr id="5" name="Text Placeholder 4">
            <a:extLst>
              <a:ext uri="{FF2B5EF4-FFF2-40B4-BE49-F238E27FC236}">
                <a16:creationId xmlns:a16="http://schemas.microsoft.com/office/drawing/2014/main" id="{21634D09-138C-4C6E-9A85-2B1634D1684A}"/>
              </a:ext>
            </a:extLst>
          </p:cNvPr>
          <p:cNvSpPr>
            <a:spLocks noGrp="1"/>
          </p:cNvSpPr>
          <p:nvPr>
            <p:ph type="body" sz="quarter" idx="3"/>
          </p:nvPr>
        </p:nvSpPr>
        <p:spPr/>
        <p:txBody>
          <a:bodyPr/>
          <a:lstStyle/>
          <a:p>
            <a:pPr algn="ctr"/>
            <a:r>
              <a:rPr lang="en-US" dirty="0" err="1">
                <a:solidFill>
                  <a:schemeClr val="tx1"/>
                </a:solidFill>
              </a:rPr>
              <a:t>pwr</a:t>
            </a:r>
            <a:endParaRPr lang="en-US" dirty="0">
              <a:solidFill>
                <a:schemeClr val="tx1"/>
              </a:solidFill>
            </a:endParaRPr>
          </a:p>
        </p:txBody>
      </p:sp>
      <p:sp>
        <p:nvSpPr>
          <p:cNvPr id="6" name="Content Placeholder 5">
            <a:extLst>
              <a:ext uri="{FF2B5EF4-FFF2-40B4-BE49-F238E27FC236}">
                <a16:creationId xmlns:a16="http://schemas.microsoft.com/office/drawing/2014/main" id="{4C194DC6-5FB2-4BF7-8AC2-89C713B6C849}"/>
              </a:ext>
            </a:extLst>
          </p:cNvPr>
          <p:cNvSpPr>
            <a:spLocks noGrp="1"/>
          </p:cNvSpPr>
          <p:nvPr>
            <p:ph sz="quarter" idx="4"/>
          </p:nvPr>
        </p:nvSpPr>
        <p:spPr/>
        <p:txBody>
          <a:bodyPr/>
          <a:lstStyle/>
          <a:p>
            <a:r>
              <a:rPr lang="en-US" dirty="0"/>
              <a:t>Reactor power driven by water temperature and boron concentration</a:t>
            </a:r>
          </a:p>
        </p:txBody>
      </p:sp>
    </p:spTree>
    <p:extLst>
      <p:ext uri="{BB962C8B-B14F-4D97-AF65-F5344CB8AC3E}">
        <p14:creationId xmlns:p14="http://schemas.microsoft.com/office/powerpoint/2010/main" val="23048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4850-9EB5-4F9D-A03E-2D2CE797EB75}"/>
              </a:ext>
            </a:extLst>
          </p:cNvPr>
          <p:cNvSpPr>
            <a:spLocks noGrp="1"/>
          </p:cNvSpPr>
          <p:nvPr>
            <p:ph type="title"/>
          </p:nvPr>
        </p:nvSpPr>
        <p:spPr/>
        <p:txBody>
          <a:bodyPr/>
          <a:lstStyle/>
          <a:p>
            <a:r>
              <a:rPr lang="en-US" dirty="0"/>
              <a:t>Power Reactivity Comparison</a:t>
            </a:r>
          </a:p>
        </p:txBody>
      </p:sp>
      <p:sp>
        <p:nvSpPr>
          <p:cNvPr id="3" name="Text Placeholder 2">
            <a:extLst>
              <a:ext uri="{FF2B5EF4-FFF2-40B4-BE49-F238E27FC236}">
                <a16:creationId xmlns:a16="http://schemas.microsoft.com/office/drawing/2014/main" id="{F7F8C146-7295-4E91-A950-2E6D4F691CFB}"/>
              </a:ext>
            </a:extLst>
          </p:cNvPr>
          <p:cNvSpPr>
            <a:spLocks noGrp="1"/>
          </p:cNvSpPr>
          <p:nvPr>
            <p:ph type="body" idx="1"/>
          </p:nvPr>
        </p:nvSpPr>
        <p:spPr/>
        <p:txBody>
          <a:bodyPr/>
          <a:lstStyle/>
          <a:p>
            <a:r>
              <a:rPr lang="en-US" dirty="0">
                <a:solidFill>
                  <a:schemeClr val="tx1"/>
                </a:solidFill>
              </a:rPr>
              <a:t>LWR BWR</a:t>
            </a:r>
          </a:p>
        </p:txBody>
      </p:sp>
      <p:sp>
        <p:nvSpPr>
          <p:cNvPr id="4" name="Content Placeholder 3">
            <a:extLst>
              <a:ext uri="{FF2B5EF4-FFF2-40B4-BE49-F238E27FC236}">
                <a16:creationId xmlns:a16="http://schemas.microsoft.com/office/drawing/2014/main" id="{F3240172-5483-40F8-9135-FAED11900E9E}"/>
              </a:ext>
            </a:extLst>
          </p:cNvPr>
          <p:cNvSpPr>
            <a:spLocks noGrp="1"/>
          </p:cNvSpPr>
          <p:nvPr>
            <p:ph sz="half" idx="2"/>
          </p:nvPr>
        </p:nvSpPr>
        <p:spPr/>
        <p:txBody>
          <a:bodyPr/>
          <a:lstStyle/>
          <a:p>
            <a:r>
              <a:rPr lang="en-US" dirty="0"/>
              <a:t>Void Coefficient is Negative</a:t>
            </a:r>
          </a:p>
          <a:p>
            <a:pPr lvl="1"/>
            <a:r>
              <a:rPr lang="en-US" dirty="0"/>
              <a:t>Water is moderator and coolant</a:t>
            </a:r>
          </a:p>
        </p:txBody>
      </p:sp>
      <p:sp>
        <p:nvSpPr>
          <p:cNvPr id="5" name="Text Placeholder 4">
            <a:extLst>
              <a:ext uri="{FF2B5EF4-FFF2-40B4-BE49-F238E27FC236}">
                <a16:creationId xmlns:a16="http://schemas.microsoft.com/office/drawing/2014/main" id="{628886C1-6401-41C8-BB7D-48635FD9DC27}"/>
              </a:ext>
            </a:extLst>
          </p:cNvPr>
          <p:cNvSpPr>
            <a:spLocks noGrp="1"/>
          </p:cNvSpPr>
          <p:nvPr>
            <p:ph type="body" sz="quarter" idx="3"/>
          </p:nvPr>
        </p:nvSpPr>
        <p:spPr/>
        <p:txBody>
          <a:bodyPr/>
          <a:lstStyle/>
          <a:p>
            <a:r>
              <a:rPr lang="en-US" dirty="0">
                <a:solidFill>
                  <a:schemeClr val="tx1"/>
                </a:solidFill>
              </a:rPr>
              <a:t>RBMK</a:t>
            </a:r>
          </a:p>
        </p:txBody>
      </p:sp>
      <p:sp>
        <p:nvSpPr>
          <p:cNvPr id="6" name="Content Placeholder 5">
            <a:extLst>
              <a:ext uri="{FF2B5EF4-FFF2-40B4-BE49-F238E27FC236}">
                <a16:creationId xmlns:a16="http://schemas.microsoft.com/office/drawing/2014/main" id="{39DA5012-2E04-43E1-B643-0E414AEA2A22}"/>
              </a:ext>
            </a:extLst>
          </p:cNvPr>
          <p:cNvSpPr>
            <a:spLocks noGrp="1"/>
          </p:cNvSpPr>
          <p:nvPr>
            <p:ph sz="quarter" idx="4"/>
          </p:nvPr>
        </p:nvSpPr>
        <p:spPr/>
        <p:txBody>
          <a:bodyPr/>
          <a:lstStyle/>
          <a:p>
            <a:r>
              <a:rPr lang="en-US" dirty="0"/>
              <a:t>Void Coefficient is LARGE positive</a:t>
            </a:r>
          </a:p>
          <a:p>
            <a:pPr lvl="1"/>
            <a:r>
              <a:rPr lang="en-US" dirty="0"/>
              <a:t>Graphite moderated; water cooled</a:t>
            </a:r>
          </a:p>
        </p:txBody>
      </p:sp>
    </p:spTree>
    <p:extLst>
      <p:ext uri="{BB962C8B-B14F-4D97-AF65-F5344CB8AC3E}">
        <p14:creationId xmlns:p14="http://schemas.microsoft.com/office/powerpoint/2010/main" val="5403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DAD0-C30F-46F7-9B9D-E9640F91AD82}"/>
              </a:ext>
            </a:extLst>
          </p:cNvPr>
          <p:cNvSpPr>
            <a:spLocks noGrp="1"/>
          </p:cNvSpPr>
          <p:nvPr>
            <p:ph type="title"/>
          </p:nvPr>
        </p:nvSpPr>
        <p:spPr/>
        <p:txBody>
          <a:bodyPr/>
          <a:lstStyle/>
          <a:p>
            <a:pPr algn="ctr"/>
            <a:r>
              <a:rPr lang="en-US" dirty="0"/>
              <a:t>Scattering and Absorption Data for Water and Graphite</a:t>
            </a:r>
          </a:p>
        </p:txBody>
      </p:sp>
      <p:pic>
        <p:nvPicPr>
          <p:cNvPr id="3" name="Picture 4" descr="See the source image">
            <a:extLst>
              <a:ext uri="{FF2B5EF4-FFF2-40B4-BE49-F238E27FC236}">
                <a16:creationId xmlns:a16="http://schemas.microsoft.com/office/drawing/2014/main" id="{3E1B5656-20B9-4424-801A-C11A8AFBC1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29"/>
          <a:stretch/>
        </p:blipFill>
        <p:spPr bwMode="auto">
          <a:xfrm>
            <a:off x="489046" y="2464142"/>
            <a:ext cx="11210731" cy="192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1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228</TotalTime>
  <Words>765</Words>
  <Application>Microsoft Office PowerPoint</Application>
  <PresentationFormat>Custom</PresentationFormat>
  <Paragraphs>109</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Century Gothic</vt:lpstr>
      <vt:lpstr>Times New Roman</vt:lpstr>
      <vt:lpstr>Blue atom design template</vt:lpstr>
      <vt:lpstr>BWR Design, Dynamics, and Chernobyl Disaster</vt:lpstr>
      <vt:lpstr>Basic Reactor Design – Generic GE</vt:lpstr>
      <vt:lpstr>Basic Reactor Design-RBMK1000</vt:lpstr>
      <vt:lpstr>RBMK1000 Design Advantages over GE</vt:lpstr>
      <vt:lpstr>RBMK Design Disadvantages to GE</vt:lpstr>
      <vt:lpstr>Reactivity Balance </vt:lpstr>
      <vt:lpstr>Light Water Reactor Power Comparisons</vt:lpstr>
      <vt:lpstr>Power Reactivity Comparison</vt:lpstr>
      <vt:lpstr>Scattering and Absorption Data for Water and Graphite</vt:lpstr>
      <vt:lpstr>The Non-Nuclear Chain Reaction that read to Prompt Criticality</vt:lpstr>
      <vt:lpstr>What were they testing?</vt:lpstr>
      <vt:lpstr>Timeline</vt:lpstr>
      <vt:lpstr>Timeline Continues</vt:lpstr>
      <vt:lpstr>Timeline Continues</vt:lpstr>
      <vt:lpstr>Could something like this happen in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BWR Dynamics and Chernobyl Disaster</dc:title>
  <dc:creator>Cox, Nathaniel</dc:creator>
  <cp:lastModifiedBy>Cox, Nathaniel</cp:lastModifiedBy>
  <cp:revision>19</cp:revision>
  <dcterms:created xsi:type="dcterms:W3CDTF">2021-06-14T17:43:24Z</dcterms:created>
  <dcterms:modified xsi:type="dcterms:W3CDTF">2021-06-26T16:34:30Z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